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10287000" cx="18288000"/>
  <p:notesSz cx="18288000" cy="10287000"/>
  <p:embeddedFontLst>
    <p:embeddedFont>
      <p:font typeface="Montserrat SemiBold"/>
      <p:regular r:id="rId44"/>
      <p:bold r:id="rId45"/>
      <p:italic r:id="rId46"/>
      <p:boldItalic r:id="rId47"/>
    </p:embeddedFont>
    <p:embeddedFont>
      <p:font typeface="Montserrat Black"/>
      <p:bold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Montserrat Medium"/>
      <p:regular r:id="rId58"/>
      <p:bold r:id="rId59"/>
      <p:italic r:id="rId60"/>
      <p:boldItalic r:id="rId61"/>
    </p:embeddedFont>
    <p:embeddedFont>
      <p:font typeface="Arial Black"/>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63" roundtripDataSignature="AMtx7mj5ekAvaTh+MKdac87fpvsiBUzy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SemiBold-regular.fntdata"/><Relationship Id="rId43" Type="http://schemas.openxmlformats.org/officeDocument/2006/relationships/slide" Target="slides/slide38.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lack-bold.fntdata"/><Relationship Id="rId47" Type="http://schemas.openxmlformats.org/officeDocument/2006/relationships/font" Target="fonts/MontserratSemiBold-boldItalic.fntdata"/><Relationship Id="rId49" Type="http://schemas.openxmlformats.org/officeDocument/2006/relationships/font" Target="fonts/Montserrat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ialBlack-regular.fntdata"/><Relationship Id="rId61" Type="http://schemas.openxmlformats.org/officeDocument/2006/relationships/font" Target="fonts/MontserratMedium-bold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MontserratMedium-bold.fntdata"/><Relationship Id="rId14" Type="http://schemas.openxmlformats.org/officeDocument/2006/relationships/slide" Target="slides/slide9.xml"/><Relationship Id="rId58" Type="http://schemas.openxmlformats.org/officeDocument/2006/relationships/font" Target="fonts/Montserrat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8407baf3a_0_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18407baf3a_0_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8407baf3a_0_5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18407baf3a_0_5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3" name="Shape 13"/>
        <p:cNvGrpSpPr/>
        <p:nvPr/>
      </p:nvGrpSpPr>
      <p:grpSpPr>
        <a:xfrm>
          <a:off x="0" y="0"/>
          <a:ext cx="0" cy="0"/>
          <a:chOff x="0" y="0"/>
          <a:chExt cx="0" cy="0"/>
        </a:xfrm>
      </p:grpSpPr>
      <p:sp>
        <p:nvSpPr>
          <p:cNvPr id="14" name="Google Shape;14;p42"/>
          <p:cNvSpPr txBox="1"/>
          <p:nvPr>
            <p:ph type="ctrTitle"/>
          </p:nvPr>
        </p:nvSpPr>
        <p:spPr>
          <a:xfrm>
            <a:off x="786743" y="1987253"/>
            <a:ext cx="5954395" cy="57531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4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400">
                <a:solidFill>
                  <a:schemeClr val="dk1"/>
                </a:solidFill>
                <a:latin typeface="Arial Black"/>
                <a:ea typeface="Arial Black"/>
                <a:cs typeface="Arial Black"/>
                <a:sym typeface="Arial Blac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9" name="Shape 19"/>
        <p:cNvGrpSpPr/>
        <p:nvPr/>
      </p:nvGrpSpPr>
      <p:grpSpPr>
        <a:xfrm>
          <a:off x="0" y="0"/>
          <a:ext cx="0" cy="0"/>
          <a:chOff x="0" y="0"/>
          <a:chExt cx="0" cy="0"/>
        </a:xfrm>
      </p:grpSpPr>
      <p:pic>
        <p:nvPicPr>
          <p:cNvPr id="20" name="Google Shape;20;p43"/>
          <p:cNvPicPr preferRelativeResize="0"/>
          <p:nvPr/>
        </p:nvPicPr>
        <p:blipFill rotWithShape="1">
          <a:blip r:embed="rId2">
            <a:alphaModFix/>
          </a:blip>
          <a:srcRect b="0" l="0" r="0" t="0"/>
          <a:stretch/>
        </p:blipFill>
        <p:spPr>
          <a:xfrm>
            <a:off x="0" y="1"/>
            <a:ext cx="18287999" cy="10286998"/>
          </a:xfrm>
          <a:prstGeom prst="rect">
            <a:avLst/>
          </a:prstGeom>
          <a:noFill/>
          <a:ln>
            <a:noFill/>
          </a:ln>
        </p:spPr>
      </p:pic>
      <p:sp>
        <p:nvSpPr>
          <p:cNvPr id="21" name="Google Shape;21;p43"/>
          <p:cNvSpPr/>
          <p:nvPr/>
        </p:nvSpPr>
        <p:spPr>
          <a:xfrm>
            <a:off x="0" y="6954459"/>
            <a:ext cx="3633470" cy="2799715"/>
          </a:xfrm>
          <a:custGeom>
            <a:rect b="b" l="l" r="r" t="t"/>
            <a:pathLst>
              <a:path extrusionOk="0" h="2799715" w="3633470">
                <a:moveTo>
                  <a:pt x="1587317" y="45238"/>
                </a:moveTo>
                <a:lnTo>
                  <a:pt x="1028754" y="45238"/>
                </a:lnTo>
                <a:lnTo>
                  <a:pt x="1028754" y="0"/>
                </a:lnTo>
                <a:lnTo>
                  <a:pt x="1587317" y="0"/>
                </a:lnTo>
                <a:lnTo>
                  <a:pt x="1587317" y="45238"/>
                </a:lnTo>
                <a:close/>
              </a:path>
              <a:path extrusionOk="0" h="2799715" w="3633470">
                <a:moveTo>
                  <a:pt x="2061340" y="708731"/>
                </a:moveTo>
                <a:lnTo>
                  <a:pt x="1587317" y="708731"/>
                </a:lnTo>
                <a:lnTo>
                  <a:pt x="1587317" y="663493"/>
                </a:lnTo>
                <a:lnTo>
                  <a:pt x="2061340" y="663493"/>
                </a:lnTo>
                <a:lnTo>
                  <a:pt x="2061340" y="708731"/>
                </a:lnTo>
                <a:close/>
              </a:path>
              <a:path extrusionOk="0" h="2799715" w="3633470">
                <a:moveTo>
                  <a:pt x="2861444" y="708731"/>
                </a:moveTo>
                <a:lnTo>
                  <a:pt x="2500642" y="708731"/>
                </a:lnTo>
                <a:lnTo>
                  <a:pt x="2500642" y="663493"/>
                </a:lnTo>
                <a:lnTo>
                  <a:pt x="2861444" y="663493"/>
                </a:lnTo>
                <a:lnTo>
                  <a:pt x="2861444" y="708731"/>
                </a:lnTo>
                <a:close/>
              </a:path>
              <a:path extrusionOk="0" h="2799715" w="3633470">
                <a:moveTo>
                  <a:pt x="1043850" y="2074773"/>
                </a:moveTo>
                <a:lnTo>
                  <a:pt x="573903" y="2074773"/>
                </a:lnTo>
                <a:lnTo>
                  <a:pt x="573903" y="2029534"/>
                </a:lnTo>
                <a:lnTo>
                  <a:pt x="1043850" y="2029534"/>
                </a:lnTo>
                <a:lnTo>
                  <a:pt x="1043850" y="2074773"/>
                </a:lnTo>
                <a:close/>
              </a:path>
              <a:path extrusionOk="0" h="2799715" w="3633470">
                <a:moveTo>
                  <a:pt x="1935135" y="2080955"/>
                </a:moveTo>
                <a:lnTo>
                  <a:pt x="1466546" y="2080955"/>
                </a:lnTo>
                <a:lnTo>
                  <a:pt x="1466546" y="2035717"/>
                </a:lnTo>
                <a:lnTo>
                  <a:pt x="1935135" y="2035717"/>
                </a:lnTo>
                <a:lnTo>
                  <a:pt x="1935135" y="2080955"/>
                </a:lnTo>
                <a:close/>
              </a:path>
              <a:path extrusionOk="0" h="2799715" w="3633470">
                <a:moveTo>
                  <a:pt x="1345776" y="715818"/>
                </a:moveTo>
                <a:lnTo>
                  <a:pt x="875829" y="715818"/>
                </a:lnTo>
                <a:lnTo>
                  <a:pt x="875829" y="670580"/>
                </a:lnTo>
                <a:lnTo>
                  <a:pt x="1345776" y="670580"/>
                </a:lnTo>
                <a:lnTo>
                  <a:pt x="1345776" y="715818"/>
                </a:lnTo>
                <a:close/>
              </a:path>
              <a:path extrusionOk="0" h="2799715" w="3633470">
                <a:moveTo>
                  <a:pt x="1366005" y="1872407"/>
                </a:moveTo>
                <a:lnTo>
                  <a:pt x="1325547" y="1852201"/>
                </a:lnTo>
                <a:lnTo>
                  <a:pt x="1461414" y="1580772"/>
                </a:lnTo>
                <a:lnTo>
                  <a:pt x="1501872" y="1600978"/>
                </a:lnTo>
                <a:lnTo>
                  <a:pt x="1366005" y="1872407"/>
                </a:lnTo>
                <a:close/>
              </a:path>
              <a:path extrusionOk="0" h="2799715" w="3633470">
                <a:moveTo>
                  <a:pt x="2270273" y="2680964"/>
                </a:moveTo>
                <a:lnTo>
                  <a:pt x="1424881" y="2183344"/>
                </a:lnTo>
                <a:lnTo>
                  <a:pt x="1447827" y="2144439"/>
                </a:lnTo>
                <a:lnTo>
                  <a:pt x="2293219" y="2642059"/>
                </a:lnTo>
                <a:lnTo>
                  <a:pt x="2270273" y="2680964"/>
                </a:lnTo>
                <a:close/>
              </a:path>
              <a:path extrusionOk="0" h="2799715" w="3633470">
                <a:moveTo>
                  <a:pt x="762908" y="498223"/>
                </a:moveTo>
                <a:lnTo>
                  <a:pt x="720790" y="481786"/>
                </a:lnTo>
                <a:lnTo>
                  <a:pt x="856656" y="134960"/>
                </a:lnTo>
                <a:lnTo>
                  <a:pt x="898775" y="151397"/>
                </a:lnTo>
                <a:lnTo>
                  <a:pt x="762908" y="498223"/>
                </a:lnTo>
                <a:close/>
              </a:path>
              <a:path extrusionOk="0" h="2799715" w="3633470">
                <a:moveTo>
                  <a:pt x="2946285" y="1306478"/>
                </a:moveTo>
                <a:lnTo>
                  <a:pt x="2417915" y="854096"/>
                </a:lnTo>
                <a:lnTo>
                  <a:pt x="2447352" y="819715"/>
                </a:lnTo>
                <a:lnTo>
                  <a:pt x="2975723" y="1272097"/>
                </a:lnTo>
                <a:lnTo>
                  <a:pt x="2946285" y="1306478"/>
                </a:lnTo>
                <a:close/>
              </a:path>
              <a:path extrusionOk="0" h="2799715" w="3633470">
                <a:moveTo>
                  <a:pt x="107880" y="1395295"/>
                </a:moveTo>
                <a:lnTo>
                  <a:pt x="0" y="1395295"/>
                </a:lnTo>
                <a:lnTo>
                  <a:pt x="0" y="1350057"/>
                </a:lnTo>
                <a:lnTo>
                  <a:pt x="107880" y="1350057"/>
                </a:lnTo>
                <a:lnTo>
                  <a:pt x="107880" y="1395295"/>
                </a:lnTo>
                <a:close/>
              </a:path>
              <a:path extrusionOk="0" h="2799715" w="3633470">
                <a:moveTo>
                  <a:pt x="2938435" y="1395295"/>
                </a:moveTo>
                <a:lnTo>
                  <a:pt x="2364776" y="1395295"/>
                </a:lnTo>
                <a:lnTo>
                  <a:pt x="2364776" y="1350057"/>
                </a:lnTo>
                <a:lnTo>
                  <a:pt x="2938435" y="1350057"/>
                </a:lnTo>
                <a:lnTo>
                  <a:pt x="2938435" y="1395295"/>
                </a:lnTo>
                <a:close/>
              </a:path>
              <a:path extrusionOk="0" h="2799715" w="3633470">
                <a:moveTo>
                  <a:pt x="3632864" y="1402383"/>
                </a:moveTo>
                <a:lnTo>
                  <a:pt x="3164879" y="1402383"/>
                </a:lnTo>
                <a:lnTo>
                  <a:pt x="3164879" y="1357144"/>
                </a:lnTo>
                <a:lnTo>
                  <a:pt x="3632864" y="1357144"/>
                </a:lnTo>
                <a:lnTo>
                  <a:pt x="3632864" y="1402383"/>
                </a:lnTo>
                <a:close/>
              </a:path>
              <a:path extrusionOk="0" h="2799715" w="3633470">
                <a:moveTo>
                  <a:pt x="2266650" y="2799639"/>
                </a:moveTo>
                <a:lnTo>
                  <a:pt x="1791117" y="2799639"/>
                </a:lnTo>
                <a:lnTo>
                  <a:pt x="1791117" y="2754401"/>
                </a:lnTo>
                <a:lnTo>
                  <a:pt x="2266650" y="2754401"/>
                </a:lnTo>
                <a:lnTo>
                  <a:pt x="2266650" y="2799639"/>
                </a:lnTo>
                <a:close/>
              </a:path>
              <a:path extrusionOk="0" h="2799715" w="3633470">
                <a:moveTo>
                  <a:pt x="3157331" y="2799639"/>
                </a:moveTo>
                <a:lnTo>
                  <a:pt x="2681798" y="2799639"/>
                </a:lnTo>
                <a:lnTo>
                  <a:pt x="2681798" y="2754401"/>
                </a:lnTo>
                <a:lnTo>
                  <a:pt x="3157331" y="2754401"/>
                </a:lnTo>
                <a:lnTo>
                  <a:pt x="3157331" y="2799639"/>
                </a:lnTo>
                <a:close/>
              </a:path>
              <a:path extrusionOk="0" h="2799715" w="3633470">
                <a:moveTo>
                  <a:pt x="787062" y="51269"/>
                </a:moveTo>
                <a:lnTo>
                  <a:pt x="324059" y="51269"/>
                </a:lnTo>
                <a:lnTo>
                  <a:pt x="324059" y="6031"/>
                </a:lnTo>
                <a:lnTo>
                  <a:pt x="787062" y="6031"/>
                </a:lnTo>
                <a:lnTo>
                  <a:pt x="787062" y="51269"/>
                </a:lnTo>
                <a:close/>
              </a:path>
            </a:pathLst>
          </a:custGeom>
          <a:solidFill>
            <a:srgbClr val="FFFFFF">
              <a:alpha val="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2" name="Google Shape;22;p43"/>
          <p:cNvPicPr preferRelativeResize="0"/>
          <p:nvPr/>
        </p:nvPicPr>
        <p:blipFill rotWithShape="1">
          <a:blip r:embed="rId3">
            <a:alphaModFix/>
          </a:blip>
          <a:srcRect b="0" l="0" r="0" t="0"/>
          <a:stretch/>
        </p:blipFill>
        <p:spPr>
          <a:xfrm>
            <a:off x="0" y="6747871"/>
            <a:ext cx="4710281" cy="3218695"/>
          </a:xfrm>
          <a:prstGeom prst="rect">
            <a:avLst/>
          </a:prstGeom>
          <a:noFill/>
          <a:ln>
            <a:noFill/>
          </a:ln>
        </p:spPr>
      </p:pic>
      <p:sp>
        <p:nvSpPr>
          <p:cNvPr id="23" name="Google Shape;23;p43"/>
          <p:cNvSpPr txBox="1"/>
          <p:nvPr>
            <p:ph type="title"/>
          </p:nvPr>
        </p:nvSpPr>
        <p:spPr>
          <a:xfrm>
            <a:off x="1016000" y="602419"/>
            <a:ext cx="16389985" cy="2853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3"/>
          <p:cNvSpPr txBox="1"/>
          <p:nvPr>
            <p:ph idx="1" type="body"/>
          </p:nvPr>
        </p:nvSpPr>
        <p:spPr>
          <a:xfrm>
            <a:off x="744588" y="1972304"/>
            <a:ext cx="16798823" cy="708342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400">
                <a:solidFill>
                  <a:schemeClr val="dk1"/>
                </a:solidFill>
                <a:latin typeface="Arial Black"/>
                <a:ea typeface="Arial Black"/>
                <a:cs typeface="Arial Black"/>
                <a:sym typeface="Arial Black"/>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8" name="Shape 28"/>
        <p:cNvGrpSpPr/>
        <p:nvPr/>
      </p:nvGrpSpPr>
      <p:grpSpPr>
        <a:xfrm>
          <a:off x="0" y="0"/>
          <a:ext cx="0" cy="0"/>
          <a:chOff x="0" y="0"/>
          <a:chExt cx="0" cy="0"/>
        </a:xfrm>
      </p:grpSpPr>
      <p:pic>
        <p:nvPicPr>
          <p:cNvPr id="29" name="Google Shape;29;p44"/>
          <p:cNvPicPr preferRelativeResize="0"/>
          <p:nvPr/>
        </p:nvPicPr>
        <p:blipFill rotWithShape="1">
          <a:blip r:embed="rId2">
            <a:alphaModFix/>
          </a:blip>
          <a:srcRect b="0" l="0" r="0" t="0"/>
          <a:stretch/>
        </p:blipFill>
        <p:spPr>
          <a:xfrm>
            <a:off x="0" y="3"/>
            <a:ext cx="18287999" cy="10286996"/>
          </a:xfrm>
          <a:prstGeom prst="rect">
            <a:avLst/>
          </a:prstGeom>
          <a:noFill/>
          <a:ln>
            <a:noFill/>
          </a:ln>
        </p:spPr>
      </p:pic>
      <p:sp>
        <p:nvSpPr>
          <p:cNvPr id="30" name="Google Shape;30;p44"/>
          <p:cNvSpPr/>
          <p:nvPr/>
        </p:nvSpPr>
        <p:spPr>
          <a:xfrm>
            <a:off x="0" y="6954457"/>
            <a:ext cx="3633470" cy="2799715"/>
          </a:xfrm>
          <a:custGeom>
            <a:rect b="b" l="l" r="r" t="t"/>
            <a:pathLst>
              <a:path extrusionOk="0" h="2799715" w="3633470">
                <a:moveTo>
                  <a:pt x="1587317" y="45238"/>
                </a:moveTo>
                <a:lnTo>
                  <a:pt x="1028754" y="45238"/>
                </a:lnTo>
                <a:lnTo>
                  <a:pt x="1028754" y="0"/>
                </a:lnTo>
                <a:lnTo>
                  <a:pt x="1587317" y="0"/>
                </a:lnTo>
                <a:lnTo>
                  <a:pt x="1587317" y="45238"/>
                </a:lnTo>
                <a:close/>
              </a:path>
              <a:path extrusionOk="0" h="2799715" w="3633470">
                <a:moveTo>
                  <a:pt x="2061340" y="708731"/>
                </a:moveTo>
                <a:lnTo>
                  <a:pt x="1587317" y="708731"/>
                </a:lnTo>
                <a:lnTo>
                  <a:pt x="1587317" y="663493"/>
                </a:lnTo>
                <a:lnTo>
                  <a:pt x="2061340" y="663493"/>
                </a:lnTo>
                <a:lnTo>
                  <a:pt x="2061340" y="708731"/>
                </a:lnTo>
                <a:close/>
              </a:path>
              <a:path extrusionOk="0" h="2799715" w="3633470">
                <a:moveTo>
                  <a:pt x="2861444" y="708731"/>
                </a:moveTo>
                <a:lnTo>
                  <a:pt x="2500642" y="708731"/>
                </a:lnTo>
                <a:lnTo>
                  <a:pt x="2500642" y="663493"/>
                </a:lnTo>
                <a:lnTo>
                  <a:pt x="2861444" y="663493"/>
                </a:lnTo>
                <a:lnTo>
                  <a:pt x="2861444" y="708731"/>
                </a:lnTo>
                <a:close/>
              </a:path>
              <a:path extrusionOk="0" h="2799715" w="3633470">
                <a:moveTo>
                  <a:pt x="1043850" y="2074773"/>
                </a:moveTo>
                <a:lnTo>
                  <a:pt x="573903" y="2074773"/>
                </a:lnTo>
                <a:lnTo>
                  <a:pt x="573903" y="2029534"/>
                </a:lnTo>
                <a:lnTo>
                  <a:pt x="1043850" y="2029534"/>
                </a:lnTo>
                <a:lnTo>
                  <a:pt x="1043850" y="2074773"/>
                </a:lnTo>
                <a:close/>
              </a:path>
              <a:path extrusionOk="0" h="2799715" w="3633470">
                <a:moveTo>
                  <a:pt x="1935135" y="2080955"/>
                </a:moveTo>
                <a:lnTo>
                  <a:pt x="1466546" y="2080955"/>
                </a:lnTo>
                <a:lnTo>
                  <a:pt x="1466546" y="2035717"/>
                </a:lnTo>
                <a:lnTo>
                  <a:pt x="1935135" y="2035717"/>
                </a:lnTo>
                <a:lnTo>
                  <a:pt x="1935135" y="2080955"/>
                </a:lnTo>
                <a:close/>
              </a:path>
              <a:path extrusionOk="0" h="2799715" w="3633470">
                <a:moveTo>
                  <a:pt x="1345776" y="715818"/>
                </a:moveTo>
                <a:lnTo>
                  <a:pt x="875829" y="715818"/>
                </a:lnTo>
                <a:lnTo>
                  <a:pt x="875829" y="670580"/>
                </a:lnTo>
                <a:lnTo>
                  <a:pt x="1345776" y="670580"/>
                </a:lnTo>
                <a:lnTo>
                  <a:pt x="1345776" y="715818"/>
                </a:lnTo>
                <a:close/>
              </a:path>
              <a:path extrusionOk="0" h="2799715" w="3633470">
                <a:moveTo>
                  <a:pt x="1366005" y="1872407"/>
                </a:moveTo>
                <a:lnTo>
                  <a:pt x="1325547" y="1852201"/>
                </a:lnTo>
                <a:lnTo>
                  <a:pt x="1461414" y="1580772"/>
                </a:lnTo>
                <a:lnTo>
                  <a:pt x="1501872" y="1600978"/>
                </a:lnTo>
                <a:lnTo>
                  <a:pt x="1366005" y="1872407"/>
                </a:lnTo>
                <a:close/>
              </a:path>
              <a:path extrusionOk="0" h="2799715" w="3633470">
                <a:moveTo>
                  <a:pt x="2270273" y="2680964"/>
                </a:moveTo>
                <a:lnTo>
                  <a:pt x="1424881" y="2183344"/>
                </a:lnTo>
                <a:lnTo>
                  <a:pt x="1447827" y="2144439"/>
                </a:lnTo>
                <a:lnTo>
                  <a:pt x="2293219" y="2642059"/>
                </a:lnTo>
                <a:lnTo>
                  <a:pt x="2270273" y="2680964"/>
                </a:lnTo>
                <a:close/>
              </a:path>
              <a:path extrusionOk="0" h="2799715" w="3633470">
                <a:moveTo>
                  <a:pt x="762908" y="498223"/>
                </a:moveTo>
                <a:lnTo>
                  <a:pt x="720790" y="481786"/>
                </a:lnTo>
                <a:lnTo>
                  <a:pt x="856656" y="134960"/>
                </a:lnTo>
                <a:lnTo>
                  <a:pt x="898775" y="151397"/>
                </a:lnTo>
                <a:lnTo>
                  <a:pt x="762908" y="498223"/>
                </a:lnTo>
                <a:close/>
              </a:path>
              <a:path extrusionOk="0" h="2799715" w="3633470">
                <a:moveTo>
                  <a:pt x="2946285" y="1306478"/>
                </a:moveTo>
                <a:lnTo>
                  <a:pt x="2417915" y="854096"/>
                </a:lnTo>
                <a:lnTo>
                  <a:pt x="2447352" y="819715"/>
                </a:lnTo>
                <a:lnTo>
                  <a:pt x="2975723" y="1272097"/>
                </a:lnTo>
                <a:lnTo>
                  <a:pt x="2946285" y="1306478"/>
                </a:lnTo>
                <a:close/>
              </a:path>
              <a:path extrusionOk="0" h="2799715" w="3633470">
                <a:moveTo>
                  <a:pt x="107880" y="1395295"/>
                </a:moveTo>
                <a:lnTo>
                  <a:pt x="0" y="1395295"/>
                </a:lnTo>
                <a:lnTo>
                  <a:pt x="0" y="1350057"/>
                </a:lnTo>
                <a:lnTo>
                  <a:pt x="107880" y="1350057"/>
                </a:lnTo>
                <a:lnTo>
                  <a:pt x="107880" y="1395295"/>
                </a:lnTo>
                <a:close/>
              </a:path>
              <a:path extrusionOk="0" h="2799715" w="3633470">
                <a:moveTo>
                  <a:pt x="2938435" y="1395295"/>
                </a:moveTo>
                <a:lnTo>
                  <a:pt x="2364776" y="1395295"/>
                </a:lnTo>
                <a:lnTo>
                  <a:pt x="2364776" y="1350057"/>
                </a:lnTo>
                <a:lnTo>
                  <a:pt x="2938435" y="1350057"/>
                </a:lnTo>
                <a:lnTo>
                  <a:pt x="2938435" y="1395295"/>
                </a:lnTo>
                <a:close/>
              </a:path>
              <a:path extrusionOk="0" h="2799715" w="3633470">
                <a:moveTo>
                  <a:pt x="3632864" y="1402383"/>
                </a:moveTo>
                <a:lnTo>
                  <a:pt x="3164879" y="1402383"/>
                </a:lnTo>
                <a:lnTo>
                  <a:pt x="3164879" y="1357144"/>
                </a:lnTo>
                <a:lnTo>
                  <a:pt x="3632864" y="1357144"/>
                </a:lnTo>
                <a:lnTo>
                  <a:pt x="3632864" y="1402383"/>
                </a:lnTo>
                <a:close/>
              </a:path>
              <a:path extrusionOk="0" h="2799715" w="3633470">
                <a:moveTo>
                  <a:pt x="2266650" y="2799639"/>
                </a:moveTo>
                <a:lnTo>
                  <a:pt x="1791117" y="2799639"/>
                </a:lnTo>
                <a:lnTo>
                  <a:pt x="1791117" y="2754401"/>
                </a:lnTo>
                <a:lnTo>
                  <a:pt x="2266650" y="2754401"/>
                </a:lnTo>
                <a:lnTo>
                  <a:pt x="2266650" y="2799639"/>
                </a:lnTo>
                <a:close/>
              </a:path>
              <a:path extrusionOk="0" h="2799715" w="3633470">
                <a:moveTo>
                  <a:pt x="3157331" y="2799639"/>
                </a:moveTo>
                <a:lnTo>
                  <a:pt x="2681798" y="2799639"/>
                </a:lnTo>
                <a:lnTo>
                  <a:pt x="2681798" y="2754401"/>
                </a:lnTo>
                <a:lnTo>
                  <a:pt x="3157331" y="2754401"/>
                </a:lnTo>
                <a:lnTo>
                  <a:pt x="3157331" y="2799639"/>
                </a:lnTo>
                <a:close/>
              </a:path>
              <a:path extrusionOk="0" h="2799715" w="3633470">
                <a:moveTo>
                  <a:pt x="787062" y="51269"/>
                </a:moveTo>
                <a:lnTo>
                  <a:pt x="324059" y="51269"/>
                </a:lnTo>
                <a:lnTo>
                  <a:pt x="324059" y="6031"/>
                </a:lnTo>
                <a:lnTo>
                  <a:pt x="787062" y="6031"/>
                </a:lnTo>
                <a:lnTo>
                  <a:pt x="787062" y="51269"/>
                </a:lnTo>
                <a:close/>
              </a:path>
            </a:pathLst>
          </a:custGeom>
          <a:solidFill>
            <a:srgbClr val="FFFFFF">
              <a:alpha val="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1" name="Google Shape;31;p44"/>
          <p:cNvPicPr preferRelativeResize="0"/>
          <p:nvPr/>
        </p:nvPicPr>
        <p:blipFill rotWithShape="1">
          <a:blip r:embed="rId3">
            <a:alphaModFix/>
          </a:blip>
          <a:srcRect b="0" l="0" r="0" t="0"/>
          <a:stretch/>
        </p:blipFill>
        <p:spPr>
          <a:xfrm>
            <a:off x="0" y="6747869"/>
            <a:ext cx="4710281" cy="3218695"/>
          </a:xfrm>
          <a:prstGeom prst="rect">
            <a:avLst/>
          </a:prstGeom>
          <a:noFill/>
          <a:ln>
            <a:noFill/>
          </a:ln>
        </p:spPr>
      </p:pic>
      <p:sp>
        <p:nvSpPr>
          <p:cNvPr id="32" name="Google Shape;32;p44"/>
          <p:cNvSpPr/>
          <p:nvPr/>
        </p:nvSpPr>
        <p:spPr>
          <a:xfrm>
            <a:off x="365169" y="413164"/>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3" name="Google Shape;33;p44"/>
          <p:cNvSpPr txBox="1"/>
          <p:nvPr>
            <p:ph type="title"/>
          </p:nvPr>
        </p:nvSpPr>
        <p:spPr>
          <a:xfrm>
            <a:off x="1016000" y="602419"/>
            <a:ext cx="16389985" cy="2853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4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sp>
        <p:nvSpPr>
          <p:cNvPr id="42" name="Google Shape;42;p46"/>
          <p:cNvSpPr txBox="1"/>
          <p:nvPr>
            <p:ph type="title"/>
          </p:nvPr>
        </p:nvSpPr>
        <p:spPr>
          <a:xfrm>
            <a:off x="1016000" y="602419"/>
            <a:ext cx="16389985" cy="2853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6"/>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46"/>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4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41"/>
          <p:cNvPicPr preferRelativeResize="0"/>
          <p:nvPr/>
        </p:nvPicPr>
        <p:blipFill rotWithShape="1">
          <a:blip r:embed="rId1">
            <a:alphaModFix/>
          </a:blip>
          <a:srcRect b="0" l="0" r="0" t="0"/>
          <a:stretch/>
        </p:blipFill>
        <p:spPr>
          <a:xfrm>
            <a:off x="0" y="3"/>
            <a:ext cx="18287999" cy="10286996"/>
          </a:xfrm>
          <a:prstGeom prst="rect">
            <a:avLst/>
          </a:prstGeom>
          <a:noFill/>
          <a:ln>
            <a:noFill/>
          </a:ln>
        </p:spPr>
      </p:pic>
      <p:sp>
        <p:nvSpPr>
          <p:cNvPr id="7" name="Google Shape;7;p41"/>
          <p:cNvSpPr/>
          <p:nvPr/>
        </p:nvSpPr>
        <p:spPr>
          <a:xfrm>
            <a:off x="0" y="6954457"/>
            <a:ext cx="3633470" cy="2799715"/>
          </a:xfrm>
          <a:custGeom>
            <a:rect b="b" l="l" r="r" t="t"/>
            <a:pathLst>
              <a:path extrusionOk="0" h="2799715" w="3633470">
                <a:moveTo>
                  <a:pt x="1587317" y="45238"/>
                </a:moveTo>
                <a:lnTo>
                  <a:pt x="1028754" y="45238"/>
                </a:lnTo>
                <a:lnTo>
                  <a:pt x="1028754" y="0"/>
                </a:lnTo>
                <a:lnTo>
                  <a:pt x="1587317" y="0"/>
                </a:lnTo>
                <a:lnTo>
                  <a:pt x="1587317" y="45238"/>
                </a:lnTo>
                <a:close/>
              </a:path>
              <a:path extrusionOk="0" h="2799715" w="3633470">
                <a:moveTo>
                  <a:pt x="2061340" y="708731"/>
                </a:moveTo>
                <a:lnTo>
                  <a:pt x="1587317" y="708731"/>
                </a:lnTo>
                <a:lnTo>
                  <a:pt x="1587317" y="663493"/>
                </a:lnTo>
                <a:lnTo>
                  <a:pt x="2061340" y="663493"/>
                </a:lnTo>
                <a:lnTo>
                  <a:pt x="2061340" y="708731"/>
                </a:lnTo>
                <a:close/>
              </a:path>
              <a:path extrusionOk="0" h="2799715" w="3633470">
                <a:moveTo>
                  <a:pt x="2861444" y="708731"/>
                </a:moveTo>
                <a:lnTo>
                  <a:pt x="2500642" y="708731"/>
                </a:lnTo>
                <a:lnTo>
                  <a:pt x="2500642" y="663493"/>
                </a:lnTo>
                <a:lnTo>
                  <a:pt x="2861444" y="663493"/>
                </a:lnTo>
                <a:lnTo>
                  <a:pt x="2861444" y="708731"/>
                </a:lnTo>
                <a:close/>
              </a:path>
              <a:path extrusionOk="0" h="2799715" w="3633470">
                <a:moveTo>
                  <a:pt x="1043850" y="2074773"/>
                </a:moveTo>
                <a:lnTo>
                  <a:pt x="573903" y="2074773"/>
                </a:lnTo>
                <a:lnTo>
                  <a:pt x="573903" y="2029534"/>
                </a:lnTo>
                <a:lnTo>
                  <a:pt x="1043850" y="2029534"/>
                </a:lnTo>
                <a:lnTo>
                  <a:pt x="1043850" y="2074773"/>
                </a:lnTo>
                <a:close/>
              </a:path>
              <a:path extrusionOk="0" h="2799715" w="3633470">
                <a:moveTo>
                  <a:pt x="1935135" y="2080955"/>
                </a:moveTo>
                <a:lnTo>
                  <a:pt x="1466546" y="2080955"/>
                </a:lnTo>
                <a:lnTo>
                  <a:pt x="1466546" y="2035717"/>
                </a:lnTo>
                <a:lnTo>
                  <a:pt x="1935135" y="2035717"/>
                </a:lnTo>
                <a:lnTo>
                  <a:pt x="1935135" y="2080955"/>
                </a:lnTo>
                <a:close/>
              </a:path>
              <a:path extrusionOk="0" h="2799715" w="3633470">
                <a:moveTo>
                  <a:pt x="1345776" y="715818"/>
                </a:moveTo>
                <a:lnTo>
                  <a:pt x="875829" y="715818"/>
                </a:lnTo>
                <a:lnTo>
                  <a:pt x="875829" y="670580"/>
                </a:lnTo>
                <a:lnTo>
                  <a:pt x="1345776" y="670580"/>
                </a:lnTo>
                <a:lnTo>
                  <a:pt x="1345776" y="715818"/>
                </a:lnTo>
                <a:close/>
              </a:path>
              <a:path extrusionOk="0" h="2799715" w="3633470">
                <a:moveTo>
                  <a:pt x="1366005" y="1872407"/>
                </a:moveTo>
                <a:lnTo>
                  <a:pt x="1325547" y="1852201"/>
                </a:lnTo>
                <a:lnTo>
                  <a:pt x="1461414" y="1580772"/>
                </a:lnTo>
                <a:lnTo>
                  <a:pt x="1501872" y="1600978"/>
                </a:lnTo>
                <a:lnTo>
                  <a:pt x="1366005" y="1872407"/>
                </a:lnTo>
                <a:close/>
              </a:path>
              <a:path extrusionOk="0" h="2799715" w="3633470">
                <a:moveTo>
                  <a:pt x="2270273" y="2680964"/>
                </a:moveTo>
                <a:lnTo>
                  <a:pt x="1424881" y="2183344"/>
                </a:lnTo>
                <a:lnTo>
                  <a:pt x="1447827" y="2144439"/>
                </a:lnTo>
                <a:lnTo>
                  <a:pt x="2293219" y="2642059"/>
                </a:lnTo>
                <a:lnTo>
                  <a:pt x="2270273" y="2680964"/>
                </a:lnTo>
                <a:close/>
              </a:path>
              <a:path extrusionOk="0" h="2799715" w="3633470">
                <a:moveTo>
                  <a:pt x="762908" y="498223"/>
                </a:moveTo>
                <a:lnTo>
                  <a:pt x="720790" y="481786"/>
                </a:lnTo>
                <a:lnTo>
                  <a:pt x="856656" y="134960"/>
                </a:lnTo>
                <a:lnTo>
                  <a:pt x="898775" y="151397"/>
                </a:lnTo>
                <a:lnTo>
                  <a:pt x="762908" y="498223"/>
                </a:lnTo>
                <a:close/>
              </a:path>
              <a:path extrusionOk="0" h="2799715" w="3633470">
                <a:moveTo>
                  <a:pt x="2946285" y="1306478"/>
                </a:moveTo>
                <a:lnTo>
                  <a:pt x="2417915" y="854096"/>
                </a:lnTo>
                <a:lnTo>
                  <a:pt x="2447352" y="819715"/>
                </a:lnTo>
                <a:lnTo>
                  <a:pt x="2975723" y="1272097"/>
                </a:lnTo>
                <a:lnTo>
                  <a:pt x="2946285" y="1306478"/>
                </a:lnTo>
                <a:close/>
              </a:path>
              <a:path extrusionOk="0" h="2799715" w="3633470">
                <a:moveTo>
                  <a:pt x="107880" y="1395295"/>
                </a:moveTo>
                <a:lnTo>
                  <a:pt x="0" y="1395295"/>
                </a:lnTo>
                <a:lnTo>
                  <a:pt x="0" y="1350057"/>
                </a:lnTo>
                <a:lnTo>
                  <a:pt x="107880" y="1350057"/>
                </a:lnTo>
                <a:lnTo>
                  <a:pt x="107880" y="1395295"/>
                </a:lnTo>
                <a:close/>
              </a:path>
              <a:path extrusionOk="0" h="2799715" w="3633470">
                <a:moveTo>
                  <a:pt x="2938435" y="1395295"/>
                </a:moveTo>
                <a:lnTo>
                  <a:pt x="2364776" y="1395295"/>
                </a:lnTo>
                <a:lnTo>
                  <a:pt x="2364776" y="1350057"/>
                </a:lnTo>
                <a:lnTo>
                  <a:pt x="2938435" y="1350057"/>
                </a:lnTo>
                <a:lnTo>
                  <a:pt x="2938435" y="1395295"/>
                </a:lnTo>
                <a:close/>
              </a:path>
              <a:path extrusionOk="0" h="2799715" w="3633470">
                <a:moveTo>
                  <a:pt x="3632864" y="1402383"/>
                </a:moveTo>
                <a:lnTo>
                  <a:pt x="3164879" y="1402383"/>
                </a:lnTo>
                <a:lnTo>
                  <a:pt x="3164879" y="1357144"/>
                </a:lnTo>
                <a:lnTo>
                  <a:pt x="3632864" y="1357144"/>
                </a:lnTo>
                <a:lnTo>
                  <a:pt x="3632864" y="1402383"/>
                </a:lnTo>
                <a:close/>
              </a:path>
              <a:path extrusionOk="0" h="2799715" w="3633470">
                <a:moveTo>
                  <a:pt x="2266650" y="2799639"/>
                </a:moveTo>
                <a:lnTo>
                  <a:pt x="1791117" y="2799639"/>
                </a:lnTo>
                <a:lnTo>
                  <a:pt x="1791117" y="2754401"/>
                </a:lnTo>
                <a:lnTo>
                  <a:pt x="2266650" y="2754401"/>
                </a:lnTo>
                <a:lnTo>
                  <a:pt x="2266650" y="2799639"/>
                </a:lnTo>
                <a:close/>
              </a:path>
              <a:path extrusionOk="0" h="2799715" w="3633470">
                <a:moveTo>
                  <a:pt x="3157331" y="2799639"/>
                </a:moveTo>
                <a:lnTo>
                  <a:pt x="2681798" y="2799639"/>
                </a:lnTo>
                <a:lnTo>
                  <a:pt x="2681798" y="2754401"/>
                </a:lnTo>
                <a:lnTo>
                  <a:pt x="3157331" y="2754401"/>
                </a:lnTo>
                <a:lnTo>
                  <a:pt x="3157331" y="2799639"/>
                </a:lnTo>
                <a:close/>
              </a:path>
              <a:path extrusionOk="0" h="2799715" w="3633470">
                <a:moveTo>
                  <a:pt x="787062" y="51269"/>
                </a:moveTo>
                <a:lnTo>
                  <a:pt x="324059" y="51269"/>
                </a:lnTo>
                <a:lnTo>
                  <a:pt x="324059" y="6031"/>
                </a:lnTo>
                <a:lnTo>
                  <a:pt x="787062" y="6031"/>
                </a:lnTo>
                <a:lnTo>
                  <a:pt x="787062" y="51269"/>
                </a:lnTo>
                <a:close/>
              </a:path>
            </a:pathLst>
          </a:custGeom>
          <a:solidFill>
            <a:srgbClr val="FFFFFF">
              <a:alpha val="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 name="Google Shape;8;p41"/>
          <p:cNvSpPr txBox="1"/>
          <p:nvPr>
            <p:ph type="title"/>
          </p:nvPr>
        </p:nvSpPr>
        <p:spPr>
          <a:xfrm>
            <a:off x="1016000" y="602419"/>
            <a:ext cx="16389985" cy="28536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575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1"/>
          <p:cNvSpPr txBox="1"/>
          <p:nvPr>
            <p:ph idx="1" type="body"/>
          </p:nvPr>
        </p:nvSpPr>
        <p:spPr>
          <a:xfrm>
            <a:off x="744588" y="1972304"/>
            <a:ext cx="16798823" cy="708342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400" u="none" cap="none" strike="noStrike">
                <a:solidFill>
                  <a:schemeClr val="dk1"/>
                </a:solidFill>
                <a:latin typeface="Arial Black"/>
                <a:ea typeface="Arial Black"/>
                <a:cs typeface="Arial Black"/>
                <a:sym typeface="Arial Black"/>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4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2.jpg"/><Relationship Id="rId6" Type="http://schemas.openxmlformats.org/officeDocument/2006/relationships/image" Target="../media/image16.jpg"/><Relationship Id="rId7" Type="http://schemas.openxmlformats.org/officeDocument/2006/relationships/image" Target="../media/image26.jpg"/><Relationship Id="rId8"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image" Target="../media/image29.png"/><Relationship Id="rId5"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6.jpg"/><Relationship Id="rId5" Type="http://schemas.openxmlformats.org/officeDocument/2006/relationships/image" Target="../media/image33.jpg"/><Relationship Id="rId6" Type="http://schemas.openxmlformats.org/officeDocument/2006/relationships/image" Target="../media/image31.jpg"/><Relationship Id="rId7"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gnnDOVMh94BXlF0YOrc1qtfr1QxglQMy/view" TargetMode="External"/><Relationship Id="rId4" Type="http://schemas.openxmlformats.org/officeDocument/2006/relationships/image" Target="../media/image35.jpg"/><Relationship Id="rId5" Type="http://schemas.openxmlformats.org/officeDocument/2006/relationships/hyperlink" Target="http://drive.google.com/file/d/1DUa8qSRbI9j-cyrHpuLqU7GpR2FDY1aC/view" TargetMode="External"/><Relationship Id="rId6" Type="http://schemas.openxmlformats.org/officeDocument/2006/relationships/image" Target="../media/image37.jpg"/><Relationship Id="rId7" Type="http://schemas.openxmlformats.org/officeDocument/2006/relationships/hyperlink" Target="http://drive.google.com/file/d/1_HZbBXOm4wjLcXSCUaE1kGoTE_zy7_vj/view" TargetMode="External"/><Relationship Id="rId8"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hyperlink" Target="http://www.cyberglovesystems.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hyperlink" Target="http://www.htc.com/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www.leapmotion.com/" TargetMode="External"/><Relationship Id="rId5" Type="http://schemas.openxmlformats.org/officeDocument/2006/relationships/hyperlink" Target="http://www.oculus.com/" TargetMode="External"/><Relationship Id="rId6" Type="http://schemas.openxmlformats.org/officeDocument/2006/relationships/hyperlink" Target="http://unity3d.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grpSp>
        <p:nvGrpSpPr>
          <p:cNvPr id="52" name="Google Shape;52;p1"/>
          <p:cNvGrpSpPr/>
          <p:nvPr/>
        </p:nvGrpSpPr>
        <p:grpSpPr>
          <a:xfrm>
            <a:off x="0" y="6747868"/>
            <a:ext cx="18192115" cy="3525521"/>
            <a:chOff x="0" y="6747868"/>
            <a:chExt cx="18192115" cy="3525521"/>
          </a:xfrm>
        </p:grpSpPr>
        <p:pic>
          <p:nvPicPr>
            <p:cNvPr id="53" name="Google Shape;53;p1"/>
            <p:cNvPicPr preferRelativeResize="0"/>
            <p:nvPr/>
          </p:nvPicPr>
          <p:blipFill rotWithShape="1">
            <a:blip r:embed="rId3">
              <a:alphaModFix/>
            </a:blip>
            <a:srcRect b="0" l="0" r="0" t="0"/>
            <a:stretch/>
          </p:blipFill>
          <p:spPr>
            <a:xfrm>
              <a:off x="0" y="6747868"/>
              <a:ext cx="4710281" cy="3218695"/>
            </a:xfrm>
            <a:prstGeom prst="rect">
              <a:avLst/>
            </a:prstGeom>
            <a:noFill/>
            <a:ln>
              <a:noFill/>
            </a:ln>
          </p:spPr>
        </p:pic>
        <p:sp>
          <p:nvSpPr>
            <p:cNvPr id="54" name="Google Shape;54;p1"/>
            <p:cNvSpPr/>
            <p:nvPr/>
          </p:nvSpPr>
          <p:spPr>
            <a:xfrm>
              <a:off x="0" y="7090769"/>
              <a:ext cx="18192115" cy="3182620"/>
            </a:xfrm>
            <a:custGeom>
              <a:rect b="b" l="l" r="r" t="t"/>
              <a:pathLst>
                <a:path extrusionOk="0" h="3182620" w="18192115">
                  <a:moveTo>
                    <a:pt x="0" y="3182540"/>
                  </a:moveTo>
                  <a:lnTo>
                    <a:pt x="0" y="0"/>
                  </a:lnTo>
                  <a:lnTo>
                    <a:pt x="18191908" y="0"/>
                  </a:lnTo>
                  <a:lnTo>
                    <a:pt x="18191908" y="3182540"/>
                  </a:lnTo>
                  <a:lnTo>
                    <a:pt x="0" y="318254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55" name="Google Shape;55;p1"/>
          <p:cNvGrpSpPr/>
          <p:nvPr/>
        </p:nvGrpSpPr>
        <p:grpSpPr>
          <a:xfrm>
            <a:off x="-47937" y="0"/>
            <a:ext cx="18288000" cy="1102138"/>
            <a:chOff x="0" y="0"/>
            <a:chExt cx="18288000" cy="1102138"/>
          </a:xfrm>
        </p:grpSpPr>
        <p:sp>
          <p:nvSpPr>
            <p:cNvPr id="56" name="Google Shape;56;p1"/>
            <p:cNvSpPr/>
            <p:nvPr/>
          </p:nvSpPr>
          <p:spPr>
            <a:xfrm>
              <a:off x="0" y="0"/>
              <a:ext cx="18288000" cy="1028700"/>
            </a:xfrm>
            <a:custGeom>
              <a:rect b="b" l="l" r="r" t="t"/>
              <a:pathLst>
                <a:path extrusionOk="0" h="1028700" w="18288000">
                  <a:moveTo>
                    <a:pt x="18287999" y="1028699"/>
                  </a:moveTo>
                  <a:lnTo>
                    <a:pt x="0" y="1028699"/>
                  </a:lnTo>
                  <a:lnTo>
                    <a:pt x="0" y="0"/>
                  </a:lnTo>
                  <a:lnTo>
                    <a:pt x="18287999" y="0"/>
                  </a:lnTo>
                  <a:lnTo>
                    <a:pt x="18287999" y="10286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7" name="Google Shape;57;p1"/>
            <p:cNvPicPr preferRelativeResize="0"/>
            <p:nvPr/>
          </p:nvPicPr>
          <p:blipFill rotWithShape="1">
            <a:blip r:embed="rId4">
              <a:alphaModFix/>
            </a:blip>
            <a:srcRect b="35558" l="0" r="0" t="0"/>
            <a:stretch/>
          </p:blipFill>
          <p:spPr>
            <a:xfrm>
              <a:off x="221250" y="14213"/>
              <a:ext cx="2317725" cy="1087926"/>
            </a:xfrm>
            <a:prstGeom prst="rect">
              <a:avLst/>
            </a:prstGeom>
            <a:noFill/>
            <a:ln>
              <a:noFill/>
            </a:ln>
          </p:spPr>
        </p:pic>
      </p:grpSp>
      <p:sp>
        <p:nvSpPr>
          <p:cNvPr id="58" name="Google Shape;58;p1"/>
          <p:cNvSpPr txBox="1"/>
          <p:nvPr/>
        </p:nvSpPr>
        <p:spPr>
          <a:xfrm>
            <a:off x="1285500" y="2130465"/>
            <a:ext cx="15717000" cy="2321700"/>
          </a:xfrm>
          <a:prstGeom prst="rect">
            <a:avLst/>
          </a:prstGeom>
          <a:noFill/>
          <a:ln>
            <a:noFill/>
          </a:ln>
        </p:spPr>
        <p:txBody>
          <a:bodyPr anchorCtr="0" anchor="t" bIns="0" lIns="0" spcFirstLastPara="1" rIns="0" wrap="square" tIns="12700">
            <a:spAutoFit/>
          </a:bodyPr>
          <a:lstStyle/>
          <a:p>
            <a:pPr indent="-635" lvl="0" marL="12065" marR="5080" rtl="0" algn="ctr">
              <a:lnSpc>
                <a:spcPct val="100000"/>
              </a:lnSpc>
              <a:spcBef>
                <a:spcPts val="0"/>
              </a:spcBef>
              <a:spcAft>
                <a:spcPts val="0"/>
              </a:spcAft>
              <a:buNone/>
            </a:pPr>
            <a:r>
              <a:rPr lang="en-US" sz="5000">
                <a:latin typeface="Montserrat Black"/>
                <a:ea typeface="Montserrat Black"/>
                <a:cs typeface="Montserrat Black"/>
                <a:sym typeface="Montserrat Black"/>
              </a:rPr>
              <a:t>DESIGN AND FABRICATION OF HAPTIC CONTROLLER MODULE FOR TELEOPERATION OF ROBOTS</a:t>
            </a:r>
            <a:endParaRPr sz="5000">
              <a:latin typeface="Montserrat Black"/>
              <a:ea typeface="Montserrat Black"/>
              <a:cs typeface="Montserrat Black"/>
              <a:sym typeface="Montserrat Black"/>
            </a:endParaRPr>
          </a:p>
        </p:txBody>
      </p:sp>
      <p:sp>
        <p:nvSpPr>
          <p:cNvPr id="59" name="Google Shape;59;p1"/>
          <p:cNvSpPr txBox="1"/>
          <p:nvPr/>
        </p:nvSpPr>
        <p:spPr>
          <a:xfrm>
            <a:off x="2670450" y="165322"/>
            <a:ext cx="12947100" cy="1244100"/>
          </a:xfrm>
          <a:prstGeom prst="rect">
            <a:avLst/>
          </a:prstGeom>
          <a:noFill/>
          <a:ln>
            <a:noFill/>
          </a:ln>
        </p:spPr>
        <p:txBody>
          <a:bodyPr anchorCtr="0" anchor="t" bIns="0" lIns="0" spcFirstLastPara="1" rIns="0" wrap="square" tIns="12700">
            <a:spAutoFit/>
          </a:bodyPr>
          <a:lstStyle/>
          <a:p>
            <a:pPr indent="0" lvl="0" marL="0" rtl="0" algn="ctr">
              <a:spcBef>
                <a:spcPts val="0"/>
              </a:spcBef>
              <a:spcAft>
                <a:spcPts val="0"/>
              </a:spcAft>
              <a:buClr>
                <a:srgbClr val="000000"/>
              </a:buClr>
              <a:buSzPts val="2000"/>
              <a:buFont typeface="Arial"/>
              <a:buNone/>
            </a:pPr>
            <a:r>
              <a:rPr lang="en-US" sz="4000">
                <a:solidFill>
                  <a:schemeClr val="lt1"/>
                </a:solidFill>
                <a:latin typeface="Montserrat Black"/>
                <a:ea typeface="Montserrat Black"/>
                <a:cs typeface="Montserrat Black"/>
                <a:sym typeface="Montserrat Black"/>
              </a:rPr>
              <a:t>RAJALAKSHMI ENGINEERING COLLEGE</a:t>
            </a:r>
            <a:endParaRPr sz="4000">
              <a:solidFill>
                <a:schemeClr val="lt1"/>
              </a:solidFill>
              <a:latin typeface="Montserrat Black"/>
              <a:ea typeface="Montserrat Black"/>
              <a:cs typeface="Montserrat Black"/>
              <a:sym typeface="Montserrat Black"/>
            </a:endParaRPr>
          </a:p>
          <a:p>
            <a:pPr indent="0" lvl="0" marL="12700" rtl="0" algn="l">
              <a:lnSpc>
                <a:spcPct val="100000"/>
              </a:lnSpc>
              <a:spcBef>
                <a:spcPts val="0"/>
              </a:spcBef>
              <a:spcAft>
                <a:spcPts val="0"/>
              </a:spcAft>
              <a:buNone/>
            </a:pPr>
            <a:r>
              <a:t/>
            </a:r>
            <a:endParaRPr sz="4000">
              <a:solidFill>
                <a:schemeClr val="lt1"/>
              </a:solidFill>
              <a:latin typeface="Montserrat Black"/>
              <a:ea typeface="Montserrat Black"/>
              <a:cs typeface="Montserrat Black"/>
              <a:sym typeface="Montserrat Black"/>
            </a:endParaRPr>
          </a:p>
        </p:txBody>
      </p:sp>
      <p:sp>
        <p:nvSpPr>
          <p:cNvPr id="60" name="Google Shape;60;p1"/>
          <p:cNvSpPr/>
          <p:nvPr/>
        </p:nvSpPr>
        <p:spPr>
          <a:xfrm>
            <a:off x="338250" y="7427150"/>
            <a:ext cx="7058100" cy="1756800"/>
          </a:xfrm>
          <a:prstGeom prst="rect">
            <a:avLst/>
          </a:prstGeom>
          <a:noFill/>
          <a:ln>
            <a:noFill/>
          </a:ln>
        </p:spPr>
        <p:txBody>
          <a:bodyPr anchorCtr="0" anchor="t" bIns="45700" lIns="91425" spcFirstLastPara="1" rIns="91425" wrap="square" tIns="45700">
            <a:spAutoFit/>
          </a:bodyPr>
          <a:lstStyle/>
          <a:p>
            <a:pPr indent="0" lvl="0" marL="12700" rtl="0" algn="l">
              <a:lnSpc>
                <a:spcPct val="100000"/>
              </a:lnSpc>
              <a:spcBef>
                <a:spcPts val="0"/>
              </a:spcBef>
              <a:spcAft>
                <a:spcPts val="0"/>
              </a:spcAft>
              <a:buNone/>
            </a:pPr>
            <a:r>
              <a:rPr b="1" lang="en-US" sz="3000">
                <a:solidFill>
                  <a:srgbClr val="FFFFFF"/>
                </a:solidFill>
                <a:latin typeface="Montserrat"/>
                <a:ea typeface="Montserrat"/>
                <a:cs typeface="Montserrat"/>
                <a:sym typeface="Montserrat"/>
              </a:rPr>
              <a:t>SUPERVISOR :</a:t>
            </a:r>
            <a:endParaRPr b="1" sz="3000">
              <a:latin typeface="Montserrat"/>
              <a:ea typeface="Montserrat"/>
              <a:cs typeface="Montserrat"/>
              <a:sym typeface="Montserrat"/>
            </a:endParaRPr>
          </a:p>
          <a:p>
            <a:pPr indent="0" lvl="0" marL="1778635" rtl="0" algn="l">
              <a:lnSpc>
                <a:spcPct val="100000"/>
              </a:lnSpc>
              <a:spcBef>
                <a:spcPts val="2265"/>
              </a:spcBef>
              <a:spcAft>
                <a:spcPts val="0"/>
              </a:spcAft>
              <a:buNone/>
            </a:pPr>
            <a:r>
              <a:rPr b="1" lang="en-US" sz="3000">
                <a:solidFill>
                  <a:srgbClr val="FFFFFF"/>
                </a:solidFill>
                <a:latin typeface="Montserrat"/>
                <a:ea typeface="Montserrat"/>
                <a:cs typeface="Montserrat"/>
                <a:sym typeface="Montserrat"/>
              </a:rPr>
              <a:t>Mr. M. SHANMUGAM</a:t>
            </a:r>
            <a:endParaRPr b="1" sz="3000">
              <a:latin typeface="Montserrat"/>
              <a:ea typeface="Montserrat"/>
              <a:cs typeface="Montserrat"/>
              <a:sym typeface="Montserrat"/>
            </a:endParaRPr>
          </a:p>
          <a:p>
            <a:pPr indent="0" lvl="0" marL="1830704" rtl="0" algn="l">
              <a:lnSpc>
                <a:spcPct val="100000"/>
              </a:lnSpc>
              <a:spcBef>
                <a:spcPts val="645"/>
              </a:spcBef>
              <a:spcAft>
                <a:spcPts val="0"/>
              </a:spcAft>
              <a:buNone/>
            </a:pPr>
            <a:r>
              <a:rPr b="1" lang="en-US" sz="3000">
                <a:solidFill>
                  <a:srgbClr val="FFFFFF"/>
                </a:solidFill>
                <a:latin typeface="Montserrat"/>
                <a:ea typeface="Montserrat"/>
                <a:cs typeface="Montserrat"/>
                <a:sym typeface="Montserrat"/>
              </a:rPr>
              <a:t>(Assistant Professor)</a:t>
            </a:r>
            <a:endParaRPr b="1" sz="3000">
              <a:latin typeface="Montserrat"/>
              <a:ea typeface="Montserrat"/>
              <a:cs typeface="Montserrat"/>
              <a:sym typeface="Montserrat"/>
            </a:endParaRPr>
          </a:p>
        </p:txBody>
      </p:sp>
      <p:sp>
        <p:nvSpPr>
          <p:cNvPr id="61" name="Google Shape;61;p1"/>
          <p:cNvSpPr txBox="1"/>
          <p:nvPr/>
        </p:nvSpPr>
        <p:spPr>
          <a:xfrm>
            <a:off x="1285500" y="4991653"/>
            <a:ext cx="15717000" cy="1346400"/>
          </a:xfrm>
          <a:prstGeom prst="rect">
            <a:avLst/>
          </a:prstGeom>
          <a:noFill/>
          <a:ln>
            <a:noFill/>
          </a:ln>
        </p:spPr>
        <p:txBody>
          <a:bodyPr anchorCtr="0" anchor="t" bIns="0" lIns="0" spcFirstLastPara="1" rIns="0" wrap="square" tIns="12700">
            <a:spAutoFit/>
          </a:bodyPr>
          <a:lstStyle/>
          <a:p>
            <a:pPr indent="-635" lvl="0" marL="12065" marR="5080" rtl="0" algn="ctr">
              <a:lnSpc>
                <a:spcPct val="116599"/>
              </a:lnSpc>
              <a:spcBef>
                <a:spcPts val="0"/>
              </a:spcBef>
              <a:spcAft>
                <a:spcPts val="0"/>
              </a:spcAft>
              <a:buNone/>
            </a:pPr>
            <a:r>
              <a:rPr lang="en-US" sz="4000">
                <a:latin typeface="Montserrat Black"/>
                <a:ea typeface="Montserrat Black"/>
                <a:cs typeface="Montserrat Black"/>
                <a:sym typeface="Montserrat Black"/>
              </a:rPr>
              <a:t>Batch - 13</a:t>
            </a:r>
            <a:endParaRPr sz="4000">
              <a:latin typeface="Montserrat Black"/>
              <a:ea typeface="Montserrat Black"/>
              <a:cs typeface="Montserrat Black"/>
              <a:sym typeface="Montserrat Black"/>
            </a:endParaRPr>
          </a:p>
          <a:p>
            <a:pPr indent="-635" lvl="0" marL="12065" marR="5080" rtl="0" algn="ctr">
              <a:lnSpc>
                <a:spcPct val="116599"/>
              </a:lnSpc>
              <a:spcBef>
                <a:spcPts val="0"/>
              </a:spcBef>
              <a:spcAft>
                <a:spcPts val="0"/>
              </a:spcAft>
              <a:buNone/>
            </a:pPr>
            <a:r>
              <a:rPr lang="en-US" sz="4000">
                <a:latin typeface="Montserrat Black"/>
                <a:ea typeface="Montserrat Black"/>
                <a:cs typeface="Montserrat Black"/>
                <a:sym typeface="Montserrat Black"/>
              </a:rPr>
              <a:t>Project Work Phase-2</a:t>
            </a:r>
            <a:endParaRPr sz="4000">
              <a:latin typeface="Montserrat Black"/>
              <a:ea typeface="Montserrat Black"/>
              <a:cs typeface="Montserrat Black"/>
              <a:sym typeface="Montserrat Black"/>
            </a:endParaRPr>
          </a:p>
        </p:txBody>
      </p:sp>
      <p:sp>
        <p:nvSpPr>
          <p:cNvPr id="62" name="Google Shape;62;p1"/>
          <p:cNvSpPr/>
          <p:nvPr/>
        </p:nvSpPr>
        <p:spPr>
          <a:xfrm>
            <a:off x="8548075" y="7427154"/>
            <a:ext cx="9144000" cy="2321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700"/>
              <a:buNone/>
            </a:pPr>
            <a:r>
              <a:rPr b="1" lang="en-US" sz="3000">
                <a:solidFill>
                  <a:schemeClr val="lt1"/>
                </a:solidFill>
                <a:latin typeface="Montserrat"/>
                <a:ea typeface="Montserrat"/>
                <a:cs typeface="Montserrat"/>
                <a:sym typeface="Montserrat"/>
              </a:rPr>
              <a:t>PRESENTED BY :</a:t>
            </a:r>
            <a:endParaRPr sz="2800">
              <a:solidFill>
                <a:srgbClr val="FFFFFF"/>
              </a:solidFill>
              <a:latin typeface="Lucida Sans"/>
              <a:ea typeface="Lucida Sans"/>
              <a:cs typeface="Lucida Sans"/>
              <a:sym typeface="Lucida Sans"/>
            </a:endParaRPr>
          </a:p>
          <a:p>
            <a:pPr indent="0" lvl="0" marL="0" rtl="0" algn="ctr">
              <a:spcBef>
                <a:spcPts val="0"/>
              </a:spcBef>
              <a:spcAft>
                <a:spcPts val="0"/>
              </a:spcAft>
              <a:buClr>
                <a:schemeClr val="dk1"/>
              </a:buClr>
              <a:buSzPts val="1600"/>
              <a:buFont typeface="Arial"/>
              <a:buNone/>
            </a:pPr>
            <a:r>
              <a:rPr lang="en-US" sz="3000">
                <a:solidFill>
                  <a:schemeClr val="lt1"/>
                </a:solidFill>
                <a:latin typeface="Montserrat SemiBold"/>
                <a:ea typeface="Montserrat SemiBold"/>
                <a:cs typeface="Montserrat SemiBold"/>
                <a:sym typeface="Montserrat SemiBold"/>
              </a:rPr>
              <a:t>NARESH KUMAR O (191201028)</a:t>
            </a:r>
            <a:endParaRPr sz="30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600"/>
              <a:buFont typeface="Arial"/>
              <a:buNone/>
            </a:pPr>
            <a:r>
              <a:rPr lang="en-US" sz="3000">
                <a:solidFill>
                  <a:schemeClr val="lt1"/>
                </a:solidFill>
                <a:latin typeface="Montserrat SemiBold"/>
                <a:ea typeface="Montserrat SemiBold"/>
                <a:cs typeface="Montserrat SemiBold"/>
                <a:sym typeface="Montserrat SemiBold"/>
              </a:rPr>
              <a:t>SRIVATSAN S (191201047)</a:t>
            </a:r>
            <a:endParaRPr sz="30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600"/>
              <a:buFont typeface="Arial"/>
              <a:buNone/>
            </a:pPr>
            <a:r>
              <a:rPr lang="en-US" sz="3000">
                <a:solidFill>
                  <a:schemeClr val="lt1"/>
                </a:solidFill>
                <a:latin typeface="Montserrat SemiBold"/>
                <a:ea typeface="Montserrat SemiBold"/>
                <a:cs typeface="Montserrat SemiBold"/>
                <a:sym typeface="Montserrat SemiBold"/>
              </a:rPr>
              <a:t>SUBIN S (191201048)</a:t>
            </a:r>
            <a:endParaRPr sz="3000">
              <a:solidFill>
                <a:schemeClr val="lt1"/>
              </a:solidFill>
              <a:latin typeface="Lato"/>
              <a:ea typeface="Lato"/>
              <a:cs typeface="Lato"/>
              <a:sym typeface="Lato"/>
            </a:endParaRPr>
          </a:p>
          <a:p>
            <a:pPr indent="0" lvl="0" marL="1830704" rtl="0" algn="l">
              <a:lnSpc>
                <a:spcPct val="100000"/>
              </a:lnSpc>
              <a:spcBef>
                <a:spcPts val="645"/>
              </a:spcBef>
              <a:spcAft>
                <a:spcPts val="0"/>
              </a:spcAft>
              <a:buNone/>
            </a:pPr>
            <a:r>
              <a:t/>
            </a:r>
            <a:endParaRPr sz="2800">
              <a:solidFill>
                <a:srgbClr val="FFFFFF"/>
              </a:solidFill>
              <a:latin typeface="Lucida Sans"/>
              <a:ea typeface="Lucida Sans"/>
              <a:cs typeface="Lucida Sans"/>
              <a:sym typeface="Lucida Sans"/>
            </a:endParaRPr>
          </a:p>
        </p:txBody>
      </p:sp>
      <p:sp>
        <p:nvSpPr>
          <p:cNvPr id="63" name="Google Shape;63;p1"/>
          <p:cNvSpPr txBox="1"/>
          <p:nvPr/>
        </p:nvSpPr>
        <p:spPr>
          <a:xfrm>
            <a:off x="1285500" y="1116376"/>
            <a:ext cx="15717000" cy="474600"/>
          </a:xfrm>
          <a:prstGeom prst="rect">
            <a:avLst/>
          </a:prstGeom>
          <a:noFill/>
          <a:ln>
            <a:noFill/>
          </a:ln>
        </p:spPr>
        <p:txBody>
          <a:bodyPr anchorCtr="0" anchor="t" bIns="0" lIns="0" spcFirstLastPara="1" rIns="0" wrap="square" tIns="12700">
            <a:spAutoFit/>
          </a:bodyPr>
          <a:lstStyle/>
          <a:p>
            <a:pPr indent="0" lvl="0" marL="0" rtl="0" algn="ctr">
              <a:spcBef>
                <a:spcPts val="0"/>
              </a:spcBef>
              <a:spcAft>
                <a:spcPts val="0"/>
              </a:spcAft>
              <a:buSzPts val="688"/>
              <a:buNone/>
            </a:pPr>
            <a:r>
              <a:rPr lang="en-US" sz="3000">
                <a:solidFill>
                  <a:schemeClr val="dk1"/>
                </a:solidFill>
                <a:latin typeface="Montserrat Black"/>
                <a:ea typeface="Montserrat Black"/>
                <a:cs typeface="Montserrat Black"/>
                <a:sym typeface="Montserrat Black"/>
              </a:rPr>
              <a:t>DEPARTMENT OF MECHATRONICS ENGINEERING</a:t>
            </a:r>
            <a:endParaRPr sz="3000">
              <a:latin typeface="Montserrat Black"/>
              <a:ea typeface="Montserrat Black"/>
              <a:cs typeface="Montserrat Black"/>
              <a:sym typeface="Montserrat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pSp>
        <p:nvGrpSpPr>
          <p:cNvPr id="144" name="Google Shape;144;p12"/>
          <p:cNvGrpSpPr/>
          <p:nvPr/>
        </p:nvGrpSpPr>
        <p:grpSpPr>
          <a:xfrm>
            <a:off x="365169" y="413160"/>
            <a:ext cx="17552670" cy="9451340"/>
            <a:chOff x="365169" y="413160"/>
            <a:chExt cx="17552670" cy="9451340"/>
          </a:xfrm>
        </p:grpSpPr>
        <p:sp>
          <p:nvSpPr>
            <p:cNvPr id="145" name="Google Shape;145;p12"/>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6" name="Google Shape;146;p12"/>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47" name="Google Shape;147;p12"/>
            <p:cNvPicPr preferRelativeResize="0"/>
            <p:nvPr/>
          </p:nvPicPr>
          <p:blipFill rotWithShape="1">
            <a:blip r:embed="rId3">
              <a:alphaModFix/>
            </a:blip>
            <a:srcRect b="0" l="0" r="0" t="0"/>
            <a:stretch/>
          </p:blipFill>
          <p:spPr>
            <a:xfrm>
              <a:off x="6061475" y="1897788"/>
              <a:ext cx="6162674" cy="7362824"/>
            </a:xfrm>
            <a:prstGeom prst="rect">
              <a:avLst/>
            </a:prstGeom>
            <a:noFill/>
            <a:ln>
              <a:noFill/>
            </a:ln>
          </p:spPr>
        </p:pic>
      </p:grpSp>
      <p:sp>
        <p:nvSpPr>
          <p:cNvPr id="148" name="Google Shape;148;p12"/>
          <p:cNvSpPr txBox="1"/>
          <p:nvPr/>
        </p:nvSpPr>
        <p:spPr>
          <a:xfrm>
            <a:off x="4876712" y="677772"/>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149" name="Google Shape;149;p12"/>
          <p:cNvSpPr/>
          <p:nvPr/>
        </p:nvSpPr>
        <p:spPr>
          <a:xfrm>
            <a:off x="570187" y="607178"/>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0" name="Google Shape;150;p12"/>
          <p:cNvSpPr txBox="1"/>
          <p:nvPr>
            <p:ph type="title"/>
          </p:nvPr>
        </p:nvSpPr>
        <p:spPr>
          <a:xfrm>
            <a:off x="7091288" y="677775"/>
            <a:ext cx="4100400" cy="568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METHODOLOGY</a:t>
            </a:r>
            <a:endParaRPr b="1" sz="3600">
              <a:latin typeface="Montserrat"/>
              <a:ea typeface="Montserrat"/>
              <a:cs typeface="Montserrat"/>
              <a:sym typeface="Montserrat"/>
            </a:endParaRPr>
          </a:p>
        </p:txBody>
      </p:sp>
      <p:sp>
        <p:nvSpPr>
          <p:cNvPr id="151" name="Google Shape;151;p12"/>
          <p:cNvSpPr txBox="1"/>
          <p:nvPr>
            <p:ph idx="1" type="body"/>
          </p:nvPr>
        </p:nvSpPr>
        <p:spPr>
          <a:xfrm>
            <a:off x="1085300" y="1380075"/>
            <a:ext cx="16112400" cy="7902600"/>
          </a:xfrm>
          <a:prstGeom prst="rect">
            <a:avLst/>
          </a:prstGeom>
          <a:noFill/>
          <a:ln>
            <a:noFill/>
          </a:ln>
        </p:spPr>
        <p:txBody>
          <a:bodyPr anchorCtr="0" anchor="t" bIns="0" lIns="0" spcFirstLastPara="1" rIns="0" wrap="square" tIns="12700">
            <a:spAutoFit/>
          </a:bodyPr>
          <a:lstStyle/>
          <a:p>
            <a:pPr indent="-419100" lvl="0" marL="457200" marR="29209" rtl="0" algn="l">
              <a:lnSpc>
                <a:spcPct val="1149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haptic glove controller module for the teleoperation of a robot is working on the following processes</a:t>
            </a:r>
            <a:endParaRPr sz="3000">
              <a:latin typeface="Montserrat Medium"/>
              <a:ea typeface="Montserrat Medium"/>
              <a:cs typeface="Montserrat Medium"/>
              <a:sym typeface="Montserrat Medium"/>
            </a:endParaRPr>
          </a:p>
          <a:p>
            <a:pPr indent="-419100" lvl="0" marL="457200" marR="567690" rtl="0" algn="l">
              <a:lnSpc>
                <a:spcPct val="114900"/>
              </a:lnSpc>
              <a:spcBef>
                <a:spcPts val="0"/>
              </a:spcBef>
              <a:spcAft>
                <a:spcPts val="0"/>
              </a:spcAft>
              <a:buSzPts val="3000"/>
              <a:buChar char="●"/>
            </a:pPr>
            <a:r>
              <a:rPr lang="en-US" sz="3000">
                <a:latin typeface="Montserrat Medium"/>
                <a:ea typeface="Montserrat Medium"/>
                <a:cs typeface="Montserrat Medium"/>
                <a:sym typeface="Montserrat Medium"/>
              </a:rPr>
              <a:t>First process starts with the tracking of the motion of the fingers. The tip of the fingers is connected with the </a:t>
            </a:r>
            <a:r>
              <a:rPr b="1" lang="en-US" sz="3000">
                <a:latin typeface="Montserrat"/>
                <a:ea typeface="Montserrat"/>
                <a:cs typeface="Montserrat"/>
                <a:sym typeface="Montserrat"/>
              </a:rPr>
              <a:t>potentiometer</a:t>
            </a:r>
            <a:r>
              <a:rPr lang="en-US" sz="3000">
                <a:latin typeface="Montserrat Medium"/>
                <a:ea typeface="Montserrat Medium"/>
                <a:cs typeface="Montserrat Medium"/>
                <a:sym typeface="Montserrat Medium"/>
              </a:rPr>
              <a:t> in the back of the hand using a </a:t>
            </a:r>
            <a:r>
              <a:rPr b="1" lang="en-US" sz="3000">
                <a:latin typeface="Montserrat"/>
                <a:ea typeface="Montserrat"/>
                <a:cs typeface="Montserrat"/>
                <a:sym typeface="Montserrat"/>
              </a:rPr>
              <a:t>string.</a:t>
            </a:r>
            <a:endParaRPr b="1" sz="3000">
              <a:latin typeface="Montserrat"/>
              <a:ea typeface="Montserrat"/>
              <a:cs typeface="Montserrat"/>
              <a:sym typeface="Montserrat"/>
            </a:endParaRPr>
          </a:p>
          <a:p>
            <a:pPr indent="-419100" lvl="0" marL="457200" marR="5080" rtl="0" algn="l">
              <a:lnSpc>
                <a:spcPct val="1149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respective </a:t>
            </a:r>
            <a:r>
              <a:rPr b="1" lang="en-US" sz="3000">
                <a:latin typeface="Montserrat"/>
                <a:ea typeface="Montserrat"/>
                <a:cs typeface="Montserrat"/>
                <a:sym typeface="Montserrat"/>
              </a:rPr>
              <a:t>voltage change</a:t>
            </a:r>
            <a:r>
              <a:rPr lang="en-US" sz="3000">
                <a:latin typeface="Montserrat Medium"/>
                <a:ea typeface="Montserrat Medium"/>
                <a:cs typeface="Montserrat Medium"/>
                <a:sym typeface="Montserrat Medium"/>
              </a:rPr>
              <a:t> is measured and the value is converted into a value of desired type of value. The generated value is passed as a control signal to the robot using the wifi module.</a:t>
            </a:r>
            <a:endParaRPr sz="3000">
              <a:latin typeface="Montserrat Medium"/>
              <a:ea typeface="Montserrat Medium"/>
              <a:cs typeface="Montserrat Medium"/>
              <a:sym typeface="Montserrat Medium"/>
            </a:endParaRPr>
          </a:p>
          <a:p>
            <a:pPr indent="-419100" lvl="0" marL="457200" marR="157480" rtl="0" algn="l">
              <a:lnSpc>
                <a:spcPct val="1149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When each </a:t>
            </a:r>
            <a:r>
              <a:rPr b="1" lang="en-US" sz="3000">
                <a:latin typeface="Montserrat"/>
                <a:ea typeface="Montserrat"/>
                <a:cs typeface="Montserrat"/>
                <a:sym typeface="Montserrat"/>
              </a:rPr>
              <a:t>control signal</a:t>
            </a:r>
            <a:r>
              <a:rPr lang="en-US" sz="3000">
                <a:latin typeface="Montserrat Medium"/>
                <a:ea typeface="Montserrat Medium"/>
                <a:cs typeface="Montserrat Medium"/>
                <a:sym typeface="Montserrat Medium"/>
              </a:rPr>
              <a:t> is passed an appropriate </a:t>
            </a:r>
            <a:r>
              <a:rPr b="1" lang="en-US" sz="3000">
                <a:latin typeface="Montserrat"/>
                <a:ea typeface="Montserrat"/>
                <a:cs typeface="Montserrat"/>
                <a:sym typeface="Montserrat"/>
              </a:rPr>
              <a:t>feedback signal</a:t>
            </a:r>
            <a:r>
              <a:rPr lang="en-US" sz="3000">
                <a:latin typeface="Montserrat Medium"/>
                <a:ea typeface="Montserrat Medium"/>
                <a:cs typeface="Montserrat Medium"/>
                <a:sym typeface="Montserrat Medium"/>
              </a:rPr>
              <a:t> is generated based on some </a:t>
            </a:r>
            <a:r>
              <a:rPr b="1" lang="en-US" sz="3000">
                <a:latin typeface="Montserrat"/>
                <a:ea typeface="Montserrat"/>
                <a:cs typeface="Montserrat"/>
                <a:sym typeface="Montserrat"/>
              </a:rPr>
              <a:t>constraints</a:t>
            </a:r>
            <a:r>
              <a:rPr lang="en-US" sz="3000">
                <a:latin typeface="Montserrat Medium"/>
                <a:ea typeface="Montserrat Medium"/>
                <a:cs typeface="Montserrat Medium"/>
                <a:sym typeface="Montserrat Medium"/>
              </a:rPr>
              <a:t> in the robot such as the maximum movement of a particular axis or the change in the amount of torque produced by the servos present in the robot.</a:t>
            </a:r>
            <a:endParaRPr sz="3000">
              <a:latin typeface="Montserrat Medium"/>
              <a:ea typeface="Montserrat Medium"/>
              <a:cs typeface="Montserrat Medium"/>
              <a:sym typeface="Montserrat Medium"/>
            </a:endParaRPr>
          </a:p>
          <a:p>
            <a:pPr indent="-419100" lvl="0" marL="457200" marR="194945" rtl="0" algn="l">
              <a:lnSpc>
                <a:spcPct val="1149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That feedback signal is sent back to the controller module through which the </a:t>
            </a:r>
            <a:r>
              <a:rPr b="1" lang="en-US" sz="3000">
                <a:latin typeface="Montserrat"/>
                <a:ea typeface="Montserrat"/>
                <a:cs typeface="Montserrat"/>
                <a:sym typeface="Montserrat"/>
              </a:rPr>
              <a:t>servo mechanism</a:t>
            </a:r>
            <a:r>
              <a:rPr lang="en-US" sz="3000">
                <a:latin typeface="Montserrat Medium"/>
                <a:ea typeface="Montserrat Medium"/>
                <a:cs typeface="Montserrat Medium"/>
                <a:sym typeface="Montserrat Medium"/>
              </a:rPr>
              <a:t> for the </a:t>
            </a:r>
            <a:r>
              <a:rPr b="1" lang="en-US" sz="3000">
                <a:latin typeface="Montserrat"/>
                <a:ea typeface="Montserrat"/>
                <a:cs typeface="Montserrat"/>
                <a:sym typeface="Montserrat"/>
              </a:rPr>
              <a:t>force-feedback</a:t>
            </a:r>
            <a:r>
              <a:rPr lang="en-US" sz="3000">
                <a:latin typeface="Montserrat Medium"/>
                <a:ea typeface="Montserrat Medium"/>
                <a:cs typeface="Montserrat Medium"/>
                <a:sym typeface="Montserrat Medium"/>
              </a:rPr>
              <a:t> production is produced, which makes the control of the robot movement easy.</a:t>
            </a:r>
            <a:endParaRPr sz="3000">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10"/>
          <p:cNvGrpSpPr/>
          <p:nvPr/>
        </p:nvGrpSpPr>
        <p:grpSpPr>
          <a:xfrm>
            <a:off x="570187" y="576655"/>
            <a:ext cx="17148175" cy="9065895"/>
            <a:chOff x="570187" y="576655"/>
            <a:chExt cx="17148175" cy="9065895"/>
          </a:xfrm>
        </p:grpSpPr>
        <p:sp>
          <p:nvSpPr>
            <p:cNvPr id="157" name="Google Shape;157;p10"/>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58" name="Google Shape;158;p10"/>
            <p:cNvPicPr preferRelativeResize="0"/>
            <p:nvPr/>
          </p:nvPicPr>
          <p:blipFill rotWithShape="1">
            <a:blip r:embed="rId3">
              <a:alphaModFix/>
            </a:blip>
            <a:srcRect b="0" l="0" r="0" t="0"/>
            <a:stretch/>
          </p:blipFill>
          <p:spPr>
            <a:xfrm>
              <a:off x="6061475" y="1897790"/>
              <a:ext cx="6162674" cy="7362824"/>
            </a:xfrm>
            <a:prstGeom prst="rect">
              <a:avLst/>
            </a:prstGeom>
            <a:noFill/>
            <a:ln>
              <a:noFill/>
            </a:ln>
          </p:spPr>
        </p:pic>
      </p:grpSp>
      <p:sp>
        <p:nvSpPr>
          <p:cNvPr id="159" name="Google Shape;159;p10"/>
          <p:cNvSpPr txBox="1"/>
          <p:nvPr/>
        </p:nvSpPr>
        <p:spPr>
          <a:xfrm>
            <a:off x="4876712" y="677773"/>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160" name="Google Shape;160;p10"/>
          <p:cNvSpPr/>
          <p:nvPr/>
        </p:nvSpPr>
        <p:spPr>
          <a:xfrm>
            <a:off x="570187" y="607180"/>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1" name="Google Shape;161;p10"/>
          <p:cNvSpPr txBox="1"/>
          <p:nvPr>
            <p:ph type="title"/>
          </p:nvPr>
        </p:nvSpPr>
        <p:spPr>
          <a:xfrm>
            <a:off x="7309326" y="677775"/>
            <a:ext cx="36693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FLOW CHART</a:t>
            </a:r>
            <a:endParaRPr b="1" sz="3600">
              <a:latin typeface="Montserrat"/>
              <a:ea typeface="Montserrat"/>
              <a:cs typeface="Montserrat"/>
              <a:sym typeface="Montserrat"/>
            </a:endParaRPr>
          </a:p>
        </p:txBody>
      </p:sp>
      <p:pic>
        <p:nvPicPr>
          <p:cNvPr id="162" name="Google Shape;162;p10"/>
          <p:cNvPicPr preferRelativeResize="0"/>
          <p:nvPr/>
        </p:nvPicPr>
        <p:blipFill rotWithShape="1">
          <a:blip r:embed="rId4">
            <a:alphaModFix/>
          </a:blip>
          <a:srcRect b="0" l="0" r="0" t="0"/>
          <a:stretch/>
        </p:blipFill>
        <p:spPr>
          <a:xfrm>
            <a:off x="1508651" y="1519850"/>
            <a:ext cx="15270676" cy="7814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g218407baf3a_0_36"/>
          <p:cNvGrpSpPr/>
          <p:nvPr/>
        </p:nvGrpSpPr>
        <p:grpSpPr>
          <a:xfrm>
            <a:off x="365169" y="413160"/>
            <a:ext cx="17552670" cy="9451340"/>
            <a:chOff x="365169" y="413160"/>
            <a:chExt cx="17552670" cy="9451340"/>
          </a:xfrm>
        </p:grpSpPr>
        <p:sp>
          <p:nvSpPr>
            <p:cNvPr id="168" name="Google Shape;168;g218407baf3a_0_36"/>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9" name="Google Shape;169;g218407baf3a_0_36"/>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70" name="Google Shape;170;g218407baf3a_0_36"/>
            <p:cNvPicPr preferRelativeResize="0"/>
            <p:nvPr/>
          </p:nvPicPr>
          <p:blipFill rotWithShape="1">
            <a:blip r:embed="rId3">
              <a:alphaModFix/>
            </a:blip>
            <a:srcRect b="0" l="0" r="0" t="0"/>
            <a:stretch/>
          </p:blipFill>
          <p:spPr>
            <a:xfrm>
              <a:off x="6061475" y="1897788"/>
              <a:ext cx="6162674" cy="7362824"/>
            </a:xfrm>
            <a:prstGeom prst="rect">
              <a:avLst/>
            </a:prstGeom>
            <a:noFill/>
            <a:ln>
              <a:noFill/>
            </a:ln>
          </p:spPr>
        </p:pic>
      </p:grpSp>
      <p:sp>
        <p:nvSpPr>
          <p:cNvPr id="171" name="Google Shape;171;g218407baf3a_0_36"/>
          <p:cNvSpPr txBox="1"/>
          <p:nvPr/>
        </p:nvSpPr>
        <p:spPr>
          <a:xfrm>
            <a:off x="4876712" y="677772"/>
            <a:ext cx="8535000" cy="70800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172" name="Google Shape;172;g218407baf3a_0_36"/>
          <p:cNvSpPr/>
          <p:nvPr/>
        </p:nvSpPr>
        <p:spPr>
          <a:xfrm>
            <a:off x="570187" y="607178"/>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73" name="Google Shape;173;g218407baf3a_0_36"/>
          <p:cNvSpPr txBox="1"/>
          <p:nvPr>
            <p:ph type="title"/>
          </p:nvPr>
        </p:nvSpPr>
        <p:spPr>
          <a:xfrm>
            <a:off x="7091300" y="677775"/>
            <a:ext cx="4100400" cy="568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METHODOLOGY</a:t>
            </a:r>
            <a:endParaRPr b="1" sz="3600">
              <a:latin typeface="Montserrat"/>
              <a:ea typeface="Montserrat"/>
              <a:cs typeface="Montserrat"/>
              <a:sym typeface="Montserrat"/>
            </a:endParaRPr>
          </a:p>
        </p:txBody>
      </p:sp>
      <p:sp>
        <p:nvSpPr>
          <p:cNvPr id="174" name="Google Shape;174;g218407baf3a_0_36"/>
          <p:cNvSpPr txBox="1"/>
          <p:nvPr/>
        </p:nvSpPr>
        <p:spPr>
          <a:xfrm>
            <a:off x="1079571" y="1580910"/>
            <a:ext cx="90033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None/>
            </a:pPr>
            <a:r>
              <a:rPr b="1" i="0" lang="en-US" sz="3000" u="none" cap="none" strike="noStrike">
                <a:solidFill>
                  <a:srgbClr val="000000"/>
                </a:solidFill>
                <a:latin typeface="Montserrat"/>
                <a:ea typeface="Montserrat"/>
                <a:cs typeface="Montserrat"/>
                <a:sym typeface="Montserrat"/>
              </a:rPr>
              <a:t>Signal Generation Layer:</a:t>
            </a:r>
            <a:endParaRPr b="1" i="0" sz="3000" u="none" cap="none" strike="noStrike">
              <a:solidFill>
                <a:srgbClr val="000000"/>
              </a:solidFill>
              <a:latin typeface="Montserrat"/>
              <a:ea typeface="Montserrat"/>
              <a:cs typeface="Montserrat"/>
              <a:sym typeface="Montserrat"/>
            </a:endParaRPr>
          </a:p>
        </p:txBody>
      </p:sp>
      <p:sp>
        <p:nvSpPr>
          <p:cNvPr id="175" name="Google Shape;175;g218407baf3a_0_36"/>
          <p:cNvSpPr txBox="1"/>
          <p:nvPr/>
        </p:nvSpPr>
        <p:spPr>
          <a:xfrm>
            <a:off x="1079580" y="2422524"/>
            <a:ext cx="14994600" cy="48948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first step is to track the </a:t>
            </a:r>
            <a:r>
              <a:rPr b="1" i="0" lang="en-US" sz="3000" u="none" cap="none" strike="noStrike">
                <a:solidFill>
                  <a:srgbClr val="000000"/>
                </a:solidFill>
                <a:latin typeface="Montserrat"/>
                <a:ea typeface="Montserrat"/>
                <a:cs typeface="Montserrat"/>
                <a:sym typeface="Montserrat"/>
              </a:rPr>
              <a:t>motion of the finger</a:t>
            </a:r>
            <a:r>
              <a:rPr b="0" i="0" lang="en-US" sz="3000" u="none" cap="none" strike="noStrike">
                <a:solidFill>
                  <a:srgbClr val="000000"/>
                </a:solidFill>
                <a:latin typeface="Montserrat Medium"/>
                <a:ea typeface="Montserrat Medium"/>
                <a:cs typeface="Montserrat Medium"/>
                <a:sym typeface="Montserrat Medium"/>
              </a:rPr>
              <a:t> to generate the control signal for the teleoperation.</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movement of the finger is to be calculated as a </a:t>
            </a:r>
            <a:r>
              <a:rPr b="1" i="0" lang="en-US" sz="3000" u="none" cap="none" strike="noStrike">
                <a:solidFill>
                  <a:srgbClr val="000000"/>
                </a:solidFill>
                <a:latin typeface="Montserrat"/>
                <a:ea typeface="Montserrat"/>
                <a:cs typeface="Montserrat"/>
                <a:sym typeface="Montserrat"/>
              </a:rPr>
              <a:t>potential difference</a:t>
            </a:r>
            <a:r>
              <a:rPr b="0" i="0" lang="en-US" sz="3000" u="none" cap="none" strike="noStrike">
                <a:solidFill>
                  <a:srgbClr val="000000"/>
                </a:solidFill>
                <a:latin typeface="Montserrat Medium"/>
                <a:ea typeface="Montserrat Medium"/>
                <a:cs typeface="Montserrat Medium"/>
                <a:sym typeface="Montserrat Medium"/>
              </a:rPr>
              <a:t> using the </a:t>
            </a:r>
            <a:r>
              <a:rPr b="1" i="0" lang="en-US" sz="3000" u="none" cap="none" strike="noStrike">
                <a:solidFill>
                  <a:srgbClr val="000000"/>
                </a:solidFill>
                <a:latin typeface="Montserrat"/>
                <a:ea typeface="Montserrat"/>
                <a:cs typeface="Montserrat"/>
                <a:sym typeface="Montserrat"/>
              </a:rPr>
              <a:t>potentiometer</a:t>
            </a:r>
            <a:r>
              <a:rPr b="0" i="0" lang="en-US" sz="3000" u="none" cap="none" strike="noStrike">
                <a:solidFill>
                  <a:srgbClr val="000000"/>
                </a:solidFill>
                <a:latin typeface="Montserrat Medium"/>
                <a:ea typeface="Montserrat Medium"/>
                <a:cs typeface="Montserrat Medium"/>
                <a:sym typeface="Montserrat Medium"/>
              </a:rPr>
              <a:t> fixed in the </a:t>
            </a:r>
            <a:r>
              <a:rPr b="1" i="0" lang="en-US" sz="3000" u="none" cap="none" strike="noStrike">
                <a:solidFill>
                  <a:srgbClr val="000000"/>
                </a:solidFill>
                <a:latin typeface="Montserrat"/>
                <a:ea typeface="Montserrat"/>
                <a:cs typeface="Montserrat"/>
                <a:sym typeface="Montserrat"/>
              </a:rPr>
              <a:t>haptic spool</a:t>
            </a:r>
            <a:r>
              <a:rPr b="0" i="0" lang="en-US" sz="3000" u="none" cap="none" strike="noStrike">
                <a:solidFill>
                  <a:srgbClr val="000000"/>
                </a:solidFill>
                <a:latin typeface="Montserrat Medium"/>
                <a:ea typeface="Montserrat Medium"/>
                <a:cs typeface="Montserrat Medium"/>
                <a:sym typeface="Montserrat Medium"/>
              </a:rPr>
              <a:t> mechanism for coiled retraction of the potentiometer to get the potentiometer to the initial position.</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Once the required potential difference is acquired, the value of change in potential difference is </a:t>
            </a:r>
            <a:r>
              <a:rPr b="1" i="0" lang="en-US" sz="3000" u="none" cap="none" strike="noStrike">
                <a:solidFill>
                  <a:srgbClr val="000000"/>
                </a:solidFill>
                <a:latin typeface="Montserrat"/>
                <a:ea typeface="Montserrat"/>
                <a:cs typeface="Montserrat"/>
                <a:sym typeface="Montserrat"/>
              </a:rPr>
              <a:t>encrypted </a:t>
            </a:r>
            <a:r>
              <a:rPr b="0" i="0" lang="en-US" sz="3000" u="none" cap="none" strike="noStrike">
                <a:solidFill>
                  <a:srgbClr val="000000"/>
                </a:solidFill>
                <a:latin typeface="Montserrat Medium"/>
                <a:ea typeface="Montserrat Medium"/>
                <a:cs typeface="Montserrat Medium"/>
                <a:sym typeface="Montserrat Medium"/>
              </a:rPr>
              <a:t>to a  send the data through the </a:t>
            </a:r>
            <a:r>
              <a:rPr b="1" i="0" lang="en-US" sz="3000" u="none" cap="none" strike="noStrike">
                <a:solidFill>
                  <a:srgbClr val="000000"/>
                </a:solidFill>
                <a:latin typeface="Montserrat"/>
                <a:ea typeface="Montserrat"/>
                <a:cs typeface="Montserrat"/>
                <a:sym typeface="Montserrat"/>
              </a:rPr>
              <a:t>network</a:t>
            </a:r>
            <a:r>
              <a:rPr b="0" i="0" lang="en-US" sz="3000" u="none" cap="none" strike="noStrike">
                <a:solidFill>
                  <a:srgbClr val="000000"/>
                </a:solidFill>
                <a:latin typeface="Montserrat Medium"/>
                <a:ea typeface="Montserrat Medium"/>
                <a:cs typeface="Montserrat Medium"/>
                <a:sym typeface="Montserrat Medium"/>
              </a:rPr>
              <a:t> as a control signal.</a:t>
            </a:r>
            <a:endParaRPr b="0" i="0" sz="30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g218407baf3a_0_50"/>
          <p:cNvGrpSpPr/>
          <p:nvPr/>
        </p:nvGrpSpPr>
        <p:grpSpPr>
          <a:xfrm>
            <a:off x="365169" y="413160"/>
            <a:ext cx="17552670" cy="9451340"/>
            <a:chOff x="365169" y="413160"/>
            <a:chExt cx="17552670" cy="9451340"/>
          </a:xfrm>
        </p:grpSpPr>
        <p:sp>
          <p:nvSpPr>
            <p:cNvPr id="181" name="Google Shape;181;g218407baf3a_0_50"/>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82" name="Google Shape;182;g218407baf3a_0_50"/>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83" name="Google Shape;183;g218407baf3a_0_50"/>
            <p:cNvPicPr preferRelativeResize="0"/>
            <p:nvPr/>
          </p:nvPicPr>
          <p:blipFill rotWithShape="1">
            <a:blip r:embed="rId3">
              <a:alphaModFix/>
            </a:blip>
            <a:srcRect b="0" l="0" r="0" t="0"/>
            <a:stretch/>
          </p:blipFill>
          <p:spPr>
            <a:xfrm>
              <a:off x="6061475" y="1897788"/>
              <a:ext cx="6162674" cy="7362824"/>
            </a:xfrm>
            <a:prstGeom prst="rect">
              <a:avLst/>
            </a:prstGeom>
            <a:noFill/>
            <a:ln>
              <a:noFill/>
            </a:ln>
          </p:spPr>
        </p:pic>
      </p:grpSp>
      <p:sp>
        <p:nvSpPr>
          <p:cNvPr id="184" name="Google Shape;184;g218407baf3a_0_50"/>
          <p:cNvSpPr txBox="1"/>
          <p:nvPr/>
        </p:nvSpPr>
        <p:spPr>
          <a:xfrm>
            <a:off x="4876712" y="677772"/>
            <a:ext cx="8535000" cy="70800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185" name="Google Shape;185;g218407baf3a_0_50"/>
          <p:cNvSpPr/>
          <p:nvPr/>
        </p:nvSpPr>
        <p:spPr>
          <a:xfrm>
            <a:off x="567437" y="561065"/>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86" name="Google Shape;186;g218407baf3a_0_50"/>
          <p:cNvSpPr txBox="1"/>
          <p:nvPr>
            <p:ph type="title"/>
          </p:nvPr>
        </p:nvSpPr>
        <p:spPr>
          <a:xfrm>
            <a:off x="7088563" y="677763"/>
            <a:ext cx="4100400" cy="568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METHODOLOGY</a:t>
            </a:r>
            <a:endParaRPr b="1" sz="3600">
              <a:latin typeface="Montserrat"/>
              <a:ea typeface="Montserrat"/>
              <a:cs typeface="Montserrat"/>
              <a:sym typeface="Montserrat"/>
            </a:endParaRPr>
          </a:p>
        </p:txBody>
      </p:sp>
      <p:sp>
        <p:nvSpPr>
          <p:cNvPr id="187" name="Google Shape;187;g218407baf3a_0_50"/>
          <p:cNvSpPr txBox="1"/>
          <p:nvPr/>
        </p:nvSpPr>
        <p:spPr>
          <a:xfrm>
            <a:off x="1076487" y="1339663"/>
            <a:ext cx="90459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None/>
            </a:pPr>
            <a:r>
              <a:rPr b="1" i="0" lang="en-US" sz="3000" u="none" cap="none" strike="noStrike">
                <a:solidFill>
                  <a:srgbClr val="000000"/>
                </a:solidFill>
                <a:latin typeface="Montserrat"/>
                <a:ea typeface="Montserrat"/>
                <a:cs typeface="Montserrat"/>
                <a:sym typeface="Montserrat"/>
              </a:rPr>
              <a:t>Control Layer:</a:t>
            </a:r>
            <a:endParaRPr b="1" i="0" sz="3000" u="none" cap="none" strike="noStrike">
              <a:solidFill>
                <a:srgbClr val="000000"/>
              </a:solidFill>
              <a:latin typeface="Montserrat"/>
              <a:ea typeface="Montserrat"/>
              <a:cs typeface="Montserrat"/>
              <a:sym typeface="Montserrat"/>
            </a:endParaRPr>
          </a:p>
        </p:txBody>
      </p:sp>
      <p:sp>
        <p:nvSpPr>
          <p:cNvPr id="188" name="Google Shape;188;g218407baf3a_0_50"/>
          <p:cNvSpPr txBox="1"/>
          <p:nvPr/>
        </p:nvSpPr>
        <p:spPr>
          <a:xfrm>
            <a:off x="1076475" y="1940525"/>
            <a:ext cx="16179900" cy="43638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signals received from the network is initially in the encrypted form, the data needs to be </a:t>
            </a:r>
            <a:r>
              <a:rPr b="1" i="0" lang="en-US" sz="3000" u="none" cap="none" strike="noStrike">
                <a:solidFill>
                  <a:srgbClr val="000000"/>
                </a:solidFill>
                <a:latin typeface="Montserrat"/>
                <a:ea typeface="Montserrat"/>
                <a:cs typeface="Montserrat"/>
                <a:sym typeface="Montserrat"/>
              </a:rPr>
              <a:t>decoded</a:t>
            </a:r>
            <a:r>
              <a:rPr b="0" i="0" lang="en-US" sz="3000" u="none" cap="none" strike="noStrike">
                <a:solidFill>
                  <a:srgbClr val="000000"/>
                </a:solidFill>
                <a:latin typeface="Montserrat Medium"/>
                <a:ea typeface="Montserrat Medium"/>
                <a:cs typeface="Montserrat Medium"/>
                <a:sym typeface="Montserrat Medium"/>
              </a:rPr>
              <a:t> to the desired format.</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converted data has to be send to the appropriate servo motor as a control signal.</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Observing the </a:t>
            </a:r>
            <a:r>
              <a:rPr b="1" i="0" lang="en-US" sz="3000" u="none" cap="none" strike="noStrike">
                <a:solidFill>
                  <a:srgbClr val="000000"/>
                </a:solidFill>
                <a:latin typeface="Montserrat"/>
                <a:ea typeface="Montserrat"/>
                <a:cs typeface="Montserrat"/>
                <a:sym typeface="Montserrat"/>
              </a:rPr>
              <a:t>motors movement</a:t>
            </a:r>
            <a:r>
              <a:rPr b="0" i="0" lang="en-US" sz="3000" u="none" cap="none" strike="noStrike">
                <a:solidFill>
                  <a:srgbClr val="000000"/>
                </a:solidFill>
                <a:latin typeface="Montserrat Medium"/>
                <a:ea typeface="Montserrat Medium"/>
                <a:cs typeface="Montserrat Medium"/>
                <a:sym typeface="Montserrat Medium"/>
              </a:rPr>
              <a:t> and generating the </a:t>
            </a:r>
            <a:r>
              <a:rPr b="1" i="0" lang="en-US" sz="3000" u="none" cap="none" strike="noStrike">
                <a:solidFill>
                  <a:srgbClr val="000000"/>
                </a:solidFill>
                <a:latin typeface="Montserrat"/>
                <a:ea typeface="Montserrat"/>
                <a:cs typeface="Montserrat"/>
                <a:sym typeface="Montserrat"/>
              </a:rPr>
              <a:t>feedback signal</a:t>
            </a:r>
            <a:r>
              <a:rPr b="0" i="0" lang="en-US" sz="3000" u="none" cap="none" strike="noStrike">
                <a:solidFill>
                  <a:srgbClr val="000000"/>
                </a:solidFill>
                <a:latin typeface="Montserrat Medium"/>
                <a:ea typeface="Montserrat Medium"/>
                <a:cs typeface="Montserrat Medium"/>
                <a:sym typeface="Montserrat Medium"/>
              </a:rPr>
              <a:t> has to be done.</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signal generated is sent back to the controller after </a:t>
            </a:r>
            <a:r>
              <a:rPr b="1" i="0" lang="en-US" sz="3000" u="none" cap="none" strike="noStrike">
                <a:solidFill>
                  <a:srgbClr val="000000"/>
                </a:solidFill>
                <a:latin typeface="Montserrat"/>
                <a:ea typeface="Montserrat"/>
                <a:cs typeface="Montserrat"/>
                <a:sym typeface="Montserrat"/>
              </a:rPr>
              <a:t>encrypting</a:t>
            </a:r>
            <a:r>
              <a:rPr b="0" i="0" lang="en-US" sz="3000" u="none" cap="none" strike="noStrike">
                <a:solidFill>
                  <a:srgbClr val="000000"/>
                </a:solidFill>
                <a:latin typeface="Montserrat Medium"/>
                <a:ea typeface="Montserrat Medium"/>
                <a:cs typeface="Montserrat Medium"/>
                <a:sym typeface="Montserrat Medium"/>
              </a:rPr>
              <a:t> the signal data.</a:t>
            </a:r>
            <a:endParaRPr b="0" i="0" sz="3000" u="none" cap="none" strike="noStrike">
              <a:solidFill>
                <a:srgbClr val="000000"/>
              </a:solidFill>
              <a:latin typeface="Montserrat Medium"/>
              <a:ea typeface="Montserrat Medium"/>
              <a:cs typeface="Montserrat Medium"/>
              <a:sym typeface="Montserrat Medium"/>
            </a:endParaRPr>
          </a:p>
        </p:txBody>
      </p:sp>
      <p:sp>
        <p:nvSpPr>
          <p:cNvPr id="189" name="Google Shape;189;g218407baf3a_0_50"/>
          <p:cNvSpPr txBox="1"/>
          <p:nvPr/>
        </p:nvSpPr>
        <p:spPr>
          <a:xfrm>
            <a:off x="1048788" y="6304338"/>
            <a:ext cx="44667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None/>
            </a:pPr>
            <a:r>
              <a:rPr b="1" i="0" lang="en-US" sz="3000" u="none" cap="none" strike="noStrike">
                <a:solidFill>
                  <a:srgbClr val="000000"/>
                </a:solidFill>
                <a:latin typeface="Montserrat"/>
                <a:ea typeface="Montserrat"/>
                <a:cs typeface="Montserrat"/>
                <a:sym typeface="Montserrat"/>
              </a:rPr>
              <a:t>Feedback Layer:</a:t>
            </a:r>
            <a:endParaRPr b="1" i="0" sz="3000" u="none" cap="none" strike="noStrike">
              <a:solidFill>
                <a:srgbClr val="000000"/>
              </a:solidFill>
              <a:latin typeface="Montserrat"/>
              <a:ea typeface="Montserrat"/>
              <a:cs typeface="Montserrat"/>
              <a:sym typeface="Montserrat"/>
            </a:endParaRPr>
          </a:p>
        </p:txBody>
      </p:sp>
      <p:sp>
        <p:nvSpPr>
          <p:cNvPr id="190" name="Google Shape;190;g218407baf3a_0_50"/>
          <p:cNvSpPr txBox="1"/>
          <p:nvPr/>
        </p:nvSpPr>
        <p:spPr>
          <a:xfrm>
            <a:off x="1048825" y="6955438"/>
            <a:ext cx="16179900" cy="2770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feedback signals received from the network is initially in the encrypted form, the data needs to be decoded to the desired format.</a:t>
            </a:r>
            <a:endParaRPr b="0" i="0" sz="3000" u="none" cap="none" strike="noStrike">
              <a:solidFill>
                <a:srgbClr val="000000"/>
              </a:solidFill>
              <a:latin typeface="Montserrat Medium"/>
              <a:ea typeface="Montserrat Medium"/>
              <a:cs typeface="Montserrat Medium"/>
              <a:sym typeface="Montserrat Medium"/>
            </a:endParaRPr>
          </a:p>
          <a:p>
            <a:pPr indent="-419100" lvl="0" marL="457200" marR="0" rtl="0" algn="l">
              <a:lnSpc>
                <a:spcPct val="115000"/>
              </a:lnSpc>
              <a:spcBef>
                <a:spcPts val="0"/>
              </a:spcBef>
              <a:spcAft>
                <a:spcPts val="0"/>
              </a:spcAft>
              <a:buClr>
                <a:srgbClr val="000000"/>
              </a:buClr>
              <a:buSzPts val="3000"/>
              <a:buFont typeface="Montserrat Medium"/>
              <a:buChar char="●"/>
            </a:pPr>
            <a:r>
              <a:rPr b="0" i="0" lang="en-US" sz="3000" u="none" cap="none" strike="noStrike">
                <a:solidFill>
                  <a:srgbClr val="000000"/>
                </a:solidFill>
                <a:latin typeface="Montserrat Medium"/>
                <a:ea typeface="Montserrat Medium"/>
                <a:cs typeface="Montserrat Medium"/>
                <a:sym typeface="Montserrat Medium"/>
              </a:rPr>
              <a:t>The data is used to control the servo motor in the </a:t>
            </a:r>
            <a:r>
              <a:rPr b="1" i="0" lang="en-US" sz="3000" u="none" cap="none" strike="noStrike">
                <a:solidFill>
                  <a:srgbClr val="000000"/>
                </a:solidFill>
                <a:latin typeface="Montserrat"/>
                <a:ea typeface="Montserrat"/>
                <a:cs typeface="Montserrat"/>
                <a:sym typeface="Montserrat"/>
              </a:rPr>
              <a:t>force feedback mechanism</a:t>
            </a:r>
            <a:r>
              <a:rPr b="0" i="0" lang="en-US" sz="3000" u="none" cap="none" strike="noStrike">
                <a:solidFill>
                  <a:srgbClr val="000000"/>
                </a:solidFill>
                <a:latin typeface="Montserrat Medium"/>
                <a:ea typeface="Montserrat Medium"/>
                <a:cs typeface="Montserrat Medium"/>
                <a:sym typeface="Montserrat Medium"/>
              </a:rPr>
              <a:t> to generate appropriate feedback action.</a:t>
            </a:r>
            <a:endParaRPr b="0" i="0" sz="3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Clr>
                <a:srgbClr val="000000"/>
              </a:buClr>
              <a:buSzPts val="1650"/>
              <a:buFont typeface="Arial"/>
              <a:buNone/>
            </a:pPr>
            <a:r>
              <a:t/>
            </a:r>
            <a:endParaRPr b="0" i="0" sz="30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13"/>
          <p:cNvGrpSpPr/>
          <p:nvPr/>
        </p:nvGrpSpPr>
        <p:grpSpPr>
          <a:xfrm>
            <a:off x="365169" y="413161"/>
            <a:ext cx="17552670" cy="9451340"/>
            <a:chOff x="365169" y="413161"/>
            <a:chExt cx="17552670" cy="9451340"/>
          </a:xfrm>
        </p:grpSpPr>
        <p:sp>
          <p:nvSpPr>
            <p:cNvPr id="196" name="Google Shape;196;p13"/>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97" name="Google Shape;197;p13"/>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98" name="Google Shape;198;p13"/>
            <p:cNvPicPr preferRelativeResize="0"/>
            <p:nvPr/>
          </p:nvPicPr>
          <p:blipFill rotWithShape="1">
            <a:blip r:embed="rId3">
              <a:alphaModFix/>
            </a:blip>
            <a:srcRect b="0" l="0" r="0" t="0"/>
            <a:stretch/>
          </p:blipFill>
          <p:spPr>
            <a:xfrm>
              <a:off x="6061475" y="1897787"/>
              <a:ext cx="6162674" cy="7362824"/>
            </a:xfrm>
            <a:prstGeom prst="rect">
              <a:avLst/>
            </a:prstGeom>
            <a:noFill/>
            <a:ln>
              <a:noFill/>
            </a:ln>
          </p:spPr>
        </p:pic>
      </p:grpSp>
      <p:sp>
        <p:nvSpPr>
          <p:cNvPr id="199" name="Google Shape;199;p13"/>
          <p:cNvSpPr txBox="1"/>
          <p:nvPr/>
        </p:nvSpPr>
        <p:spPr>
          <a:xfrm>
            <a:off x="4876712" y="677775"/>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200" name="Google Shape;200;p13"/>
          <p:cNvSpPr/>
          <p:nvPr/>
        </p:nvSpPr>
        <p:spPr>
          <a:xfrm>
            <a:off x="570187" y="607180"/>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01" name="Google Shape;201;p13"/>
          <p:cNvSpPr txBox="1"/>
          <p:nvPr>
            <p:ph type="title"/>
          </p:nvPr>
        </p:nvSpPr>
        <p:spPr>
          <a:xfrm>
            <a:off x="6503314" y="677775"/>
            <a:ext cx="5276400" cy="568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WORKING PRINCIPLE</a:t>
            </a:r>
            <a:endParaRPr b="1" sz="3600">
              <a:latin typeface="Montserrat"/>
              <a:ea typeface="Montserrat"/>
              <a:cs typeface="Montserrat"/>
              <a:sym typeface="Montserrat"/>
            </a:endParaRPr>
          </a:p>
        </p:txBody>
      </p:sp>
      <p:sp>
        <p:nvSpPr>
          <p:cNvPr id="202" name="Google Shape;202;p13"/>
          <p:cNvSpPr txBox="1"/>
          <p:nvPr/>
        </p:nvSpPr>
        <p:spPr>
          <a:xfrm>
            <a:off x="1504424" y="1749448"/>
            <a:ext cx="15274200" cy="5645100"/>
          </a:xfrm>
          <a:prstGeom prst="rect">
            <a:avLst/>
          </a:prstGeom>
          <a:noFill/>
          <a:ln>
            <a:noFill/>
          </a:ln>
        </p:spPr>
        <p:txBody>
          <a:bodyPr anchorCtr="0" anchor="t" bIns="0" lIns="0" spcFirstLastPara="1" rIns="0" wrap="square" tIns="83175">
            <a:spAutoFit/>
          </a:bodyPr>
          <a:lstStyle/>
          <a:p>
            <a:pPr indent="-419100" lvl="0" marL="457200" rtl="0" algn="l">
              <a:lnSpc>
                <a:spcPct val="100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device has two modes that can be switched using buttons on the glove.</a:t>
            </a:r>
            <a:endParaRPr sz="3000">
              <a:latin typeface="Montserrat Medium"/>
              <a:ea typeface="Montserrat Medium"/>
              <a:cs typeface="Montserrat Medium"/>
              <a:sym typeface="Montserrat Medium"/>
            </a:endParaRPr>
          </a:p>
          <a:p>
            <a:pPr indent="-419100" lvl="5" marL="2743200" rtl="0" algn="l">
              <a:lnSpc>
                <a:spcPct val="100000"/>
              </a:lnSpc>
              <a:spcBef>
                <a:spcPts val="0"/>
              </a:spcBef>
              <a:spcAft>
                <a:spcPts val="0"/>
              </a:spcAft>
              <a:buSzPts val="3000"/>
              <a:buFont typeface="Montserrat"/>
              <a:buChar char="■"/>
            </a:pPr>
            <a:r>
              <a:rPr b="1" lang="en-US" sz="3000">
                <a:latin typeface="Montserrat"/>
                <a:ea typeface="Montserrat"/>
                <a:cs typeface="Montserrat"/>
                <a:sym typeface="Montserrat"/>
              </a:rPr>
              <a:t>Command Mode</a:t>
            </a:r>
            <a:endParaRPr b="1" sz="3000">
              <a:latin typeface="Montserrat"/>
              <a:ea typeface="Montserrat"/>
              <a:cs typeface="Montserrat"/>
              <a:sym typeface="Montserrat"/>
            </a:endParaRPr>
          </a:p>
          <a:p>
            <a:pPr indent="-419100" lvl="5" marL="2743200" rtl="0" algn="l">
              <a:lnSpc>
                <a:spcPct val="100000"/>
              </a:lnSpc>
              <a:spcBef>
                <a:spcPts val="0"/>
              </a:spcBef>
              <a:spcAft>
                <a:spcPts val="0"/>
              </a:spcAft>
              <a:buSzPts val="3000"/>
              <a:buFont typeface="Montserrat"/>
              <a:buChar char="■"/>
            </a:pPr>
            <a:r>
              <a:rPr b="1" lang="en-US" sz="3000">
                <a:latin typeface="Montserrat"/>
                <a:ea typeface="Montserrat"/>
                <a:cs typeface="Montserrat"/>
                <a:sym typeface="Montserrat"/>
              </a:rPr>
              <a:t>Gripper Mode</a:t>
            </a:r>
            <a:endParaRPr b="1" sz="3000">
              <a:latin typeface="Montserrat"/>
              <a:ea typeface="Montserrat"/>
              <a:cs typeface="Montserrat"/>
              <a:sym typeface="Montserrat"/>
            </a:endParaRPr>
          </a:p>
          <a:p>
            <a:pPr indent="-419100" lvl="0" marL="457200" marR="587375" rtl="0" algn="l">
              <a:lnSpc>
                <a:spcPct val="114900"/>
              </a:lnSpc>
              <a:spcBef>
                <a:spcPts val="0"/>
              </a:spcBef>
              <a:spcAft>
                <a:spcPts val="0"/>
              </a:spcAft>
              <a:buSzPts val="3000"/>
              <a:buChar char="●"/>
            </a:pPr>
            <a:r>
              <a:rPr lang="en-US" sz="3000">
                <a:latin typeface="Montserrat Medium"/>
                <a:ea typeface="Montserrat Medium"/>
                <a:cs typeface="Montserrat Medium"/>
                <a:sym typeface="Montserrat Medium"/>
              </a:rPr>
              <a:t>A </a:t>
            </a:r>
            <a:r>
              <a:rPr b="1" lang="en-US" sz="3000">
                <a:latin typeface="Montserrat"/>
                <a:ea typeface="Montserrat"/>
                <a:cs typeface="Montserrat"/>
                <a:sym typeface="Montserrat"/>
              </a:rPr>
              <a:t>feedback signal</a:t>
            </a:r>
            <a:r>
              <a:rPr lang="en-US" sz="3000">
                <a:latin typeface="Montserrat Medium"/>
                <a:ea typeface="Montserrat Medium"/>
                <a:cs typeface="Montserrat Medium"/>
                <a:sym typeface="Montserrat Medium"/>
              </a:rPr>
              <a:t> is generated after each control signal is sent back to the glove. The </a:t>
            </a:r>
            <a:r>
              <a:rPr b="1" lang="en-US" sz="3000">
                <a:latin typeface="Montserrat"/>
                <a:ea typeface="Montserrat"/>
                <a:cs typeface="Montserrat"/>
                <a:sym typeface="Montserrat"/>
              </a:rPr>
              <a:t>force-feedback</a:t>
            </a:r>
            <a:r>
              <a:rPr lang="en-US" sz="3000">
                <a:latin typeface="Montserrat Medium"/>
                <a:ea typeface="Montserrat Medium"/>
                <a:cs typeface="Montserrat Medium"/>
                <a:sym typeface="Montserrat Medium"/>
              </a:rPr>
              <a:t> mechanism present in the glove is activated based on the feedback signal received.</a:t>
            </a:r>
            <a:endParaRPr sz="3000">
              <a:latin typeface="Montserrat Medium"/>
              <a:ea typeface="Montserrat Medium"/>
              <a:cs typeface="Montserrat Medium"/>
              <a:sym typeface="Montserrat Medium"/>
            </a:endParaRPr>
          </a:p>
          <a:p>
            <a:pPr indent="-419100" lvl="0" marL="457200" marR="820419" rtl="0" algn="l">
              <a:lnSpc>
                <a:spcPct val="114900"/>
              </a:lnSpc>
              <a:spcBef>
                <a:spcPts val="0"/>
              </a:spcBef>
              <a:spcAft>
                <a:spcPts val="0"/>
              </a:spcAft>
              <a:buSzPts val="3000"/>
              <a:buChar char="●"/>
            </a:pPr>
            <a:r>
              <a:rPr b="1" lang="en-US" sz="3000">
                <a:latin typeface="Montserrat"/>
                <a:ea typeface="Montserrat"/>
                <a:cs typeface="Montserrat"/>
                <a:sym typeface="Montserrat"/>
              </a:rPr>
              <a:t>Servo mechanism</a:t>
            </a:r>
            <a:r>
              <a:rPr lang="en-US" sz="3000">
                <a:latin typeface="Montserrat Medium"/>
                <a:ea typeface="Montserrat Medium"/>
                <a:cs typeface="Montserrat Medium"/>
                <a:sym typeface="Montserrat Medium"/>
              </a:rPr>
              <a:t> embedded in a haptic glove worn by the user are used to provide </a:t>
            </a:r>
            <a:r>
              <a:rPr b="1" lang="en-US" sz="3000">
                <a:latin typeface="Montserrat"/>
                <a:ea typeface="Montserrat"/>
                <a:cs typeface="Montserrat"/>
                <a:sym typeface="Montserrat"/>
              </a:rPr>
              <a:t>force-feedback.</a:t>
            </a:r>
            <a:endParaRPr b="1" sz="3000">
              <a:latin typeface="Montserrat"/>
              <a:ea typeface="Montserrat"/>
              <a:cs typeface="Montserrat"/>
              <a:sym typeface="Montserrat"/>
            </a:endParaRPr>
          </a:p>
          <a:p>
            <a:pPr indent="-419100" lvl="0" marL="457200" marR="5080" rtl="0" algn="l">
              <a:lnSpc>
                <a:spcPct val="114900"/>
              </a:lnSpc>
              <a:spcBef>
                <a:spcPts val="0"/>
              </a:spcBef>
              <a:spcAft>
                <a:spcPts val="0"/>
              </a:spcAft>
              <a:buSzPts val="3000"/>
              <a:buChar char="●"/>
            </a:pPr>
            <a:r>
              <a:rPr lang="en-US" sz="3000">
                <a:latin typeface="Montserrat Medium"/>
                <a:ea typeface="Montserrat Medium"/>
                <a:cs typeface="Montserrat Medium"/>
                <a:sym typeface="Montserrat Medium"/>
              </a:rPr>
              <a:t>Combining the position and force feedback allows the user to experience a realistic </a:t>
            </a:r>
            <a:r>
              <a:rPr b="1" lang="en-US" sz="3000">
                <a:latin typeface="Montserrat"/>
                <a:ea typeface="Montserrat"/>
                <a:cs typeface="Montserrat"/>
                <a:sym typeface="Montserrat"/>
              </a:rPr>
              <a:t>sense of touch</a:t>
            </a:r>
            <a:r>
              <a:rPr lang="en-US" sz="3000">
                <a:latin typeface="Montserrat Medium"/>
                <a:ea typeface="Montserrat Medium"/>
                <a:cs typeface="Montserrat Medium"/>
                <a:sym typeface="Montserrat Medium"/>
              </a:rPr>
              <a:t> and control the serial manipulator with greater </a:t>
            </a:r>
            <a:r>
              <a:rPr b="1" lang="en-US" sz="3000">
                <a:latin typeface="Montserrat"/>
                <a:ea typeface="Montserrat"/>
                <a:cs typeface="Montserrat"/>
                <a:sym typeface="Montserrat"/>
              </a:rPr>
              <a:t>precision and accuracy.</a:t>
            </a:r>
            <a:endParaRPr b="1" sz="30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14"/>
          <p:cNvGrpSpPr/>
          <p:nvPr/>
        </p:nvGrpSpPr>
        <p:grpSpPr>
          <a:xfrm>
            <a:off x="365169" y="413161"/>
            <a:ext cx="17552670" cy="9451340"/>
            <a:chOff x="365169" y="413161"/>
            <a:chExt cx="17552670" cy="9451340"/>
          </a:xfrm>
        </p:grpSpPr>
        <p:sp>
          <p:nvSpPr>
            <p:cNvPr id="208" name="Google Shape;208;p14"/>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09" name="Google Shape;209;p14"/>
            <p:cNvSpPr/>
            <p:nvPr/>
          </p:nvSpPr>
          <p:spPr>
            <a:xfrm>
              <a:off x="570187" y="576652"/>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10" name="Google Shape;210;p14"/>
            <p:cNvPicPr preferRelativeResize="0"/>
            <p:nvPr/>
          </p:nvPicPr>
          <p:blipFill rotWithShape="1">
            <a:blip r:embed="rId3">
              <a:alphaModFix/>
            </a:blip>
            <a:srcRect b="0" l="0" r="0" t="0"/>
            <a:stretch/>
          </p:blipFill>
          <p:spPr>
            <a:xfrm>
              <a:off x="6061475" y="1897787"/>
              <a:ext cx="6162674" cy="7362824"/>
            </a:xfrm>
            <a:prstGeom prst="rect">
              <a:avLst/>
            </a:prstGeom>
            <a:noFill/>
            <a:ln>
              <a:noFill/>
            </a:ln>
          </p:spPr>
        </p:pic>
      </p:grpSp>
      <p:sp>
        <p:nvSpPr>
          <p:cNvPr id="211" name="Google Shape;211;p14"/>
          <p:cNvSpPr txBox="1"/>
          <p:nvPr/>
        </p:nvSpPr>
        <p:spPr>
          <a:xfrm>
            <a:off x="4876712" y="677773"/>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Trebuchet MS"/>
                <a:ea typeface="Trebuchet MS"/>
                <a:cs typeface="Trebuchet MS"/>
                <a:sym typeface="Trebuchet MS"/>
              </a:rPr>
              <a:t>Methodology/flowchart</a:t>
            </a:r>
            <a:endParaRPr sz="4600">
              <a:latin typeface="Trebuchet MS"/>
              <a:ea typeface="Trebuchet MS"/>
              <a:cs typeface="Trebuchet MS"/>
              <a:sym typeface="Trebuchet MS"/>
            </a:endParaRPr>
          </a:p>
        </p:txBody>
      </p:sp>
      <p:sp>
        <p:nvSpPr>
          <p:cNvPr id="212" name="Google Shape;212;p14"/>
          <p:cNvSpPr/>
          <p:nvPr/>
        </p:nvSpPr>
        <p:spPr>
          <a:xfrm>
            <a:off x="570187" y="607180"/>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13" name="Google Shape;213;p14"/>
          <p:cNvSpPr txBox="1"/>
          <p:nvPr>
            <p:ph type="title"/>
          </p:nvPr>
        </p:nvSpPr>
        <p:spPr>
          <a:xfrm>
            <a:off x="4670164" y="744825"/>
            <a:ext cx="8942700" cy="568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COMPONENTS USED IN THIS DEVICE</a:t>
            </a:r>
            <a:endParaRPr b="1" sz="3600">
              <a:latin typeface="Montserrat"/>
              <a:ea typeface="Montserrat"/>
              <a:cs typeface="Montserrat"/>
              <a:sym typeface="Montserrat"/>
            </a:endParaRPr>
          </a:p>
        </p:txBody>
      </p:sp>
      <p:sp>
        <p:nvSpPr>
          <p:cNvPr id="214" name="Google Shape;214;p14"/>
          <p:cNvSpPr txBox="1"/>
          <p:nvPr/>
        </p:nvSpPr>
        <p:spPr>
          <a:xfrm>
            <a:off x="856415" y="1518703"/>
            <a:ext cx="16570200" cy="3290100"/>
          </a:xfrm>
          <a:prstGeom prst="rect">
            <a:avLst/>
          </a:prstGeom>
          <a:noFill/>
          <a:ln>
            <a:noFill/>
          </a:ln>
        </p:spPr>
        <p:txBody>
          <a:bodyPr anchorCtr="0" anchor="t" bIns="0" lIns="0" spcFirstLastPara="1" rIns="0" wrap="square" tIns="13325">
            <a:spAutoFit/>
          </a:bodyPr>
          <a:lstStyle/>
          <a:p>
            <a:pPr indent="0" lvl="0" marL="12700" rtl="0" algn="l">
              <a:lnSpc>
                <a:spcPct val="150000"/>
              </a:lnSpc>
              <a:spcBef>
                <a:spcPts val="0"/>
              </a:spcBef>
              <a:spcAft>
                <a:spcPts val="0"/>
              </a:spcAft>
              <a:buNone/>
            </a:pPr>
            <a:r>
              <a:rPr b="1" lang="en-US" sz="3000">
                <a:latin typeface="Montserrat"/>
                <a:ea typeface="Montserrat"/>
                <a:cs typeface="Montserrat"/>
                <a:sym typeface="Montserrat"/>
              </a:rPr>
              <a:t>1.ESP32 DevKitC Board</a:t>
            </a:r>
            <a:endParaRPr b="1" sz="3000">
              <a:latin typeface="Montserrat"/>
              <a:ea typeface="Montserrat"/>
              <a:cs typeface="Montserrat"/>
              <a:sym typeface="Montserrat"/>
            </a:endParaRPr>
          </a:p>
          <a:p>
            <a:pPr indent="0" lvl="0" marL="12700" marR="5080" rtl="0" algn="l">
              <a:lnSpc>
                <a:spcPct val="114900"/>
              </a:lnSpc>
              <a:spcBef>
                <a:spcPts val="0"/>
              </a:spcBef>
              <a:spcAft>
                <a:spcPts val="0"/>
              </a:spcAft>
              <a:buNone/>
            </a:pPr>
            <a:r>
              <a:rPr lang="en-US" sz="3000">
                <a:latin typeface="Montserrat Medium"/>
                <a:ea typeface="Montserrat Medium"/>
                <a:cs typeface="Montserrat Medium"/>
                <a:sym typeface="Montserrat Medium"/>
              </a:rPr>
              <a:t>The ESP32 DevKitC is a compact and cost-effective development board designed for developing IoT applications. It is powered by the ESP32 microcontroller unit, which is a low-power system-on- chip that combines advanced security features, Wi-Fi, and Bluetooth connectivity, digital and analog input/output interfaces, and several sensors, including an accelerometer and a temperature sensor.</a:t>
            </a:r>
            <a:endParaRPr sz="3000">
              <a:latin typeface="Montserrat Medium"/>
              <a:ea typeface="Montserrat Medium"/>
              <a:cs typeface="Montserrat Medium"/>
              <a:sym typeface="Montserrat Medium"/>
            </a:endParaRPr>
          </a:p>
        </p:txBody>
      </p:sp>
      <p:sp>
        <p:nvSpPr>
          <p:cNvPr id="215" name="Google Shape;215;p14"/>
          <p:cNvSpPr txBox="1"/>
          <p:nvPr>
            <p:ph idx="4294967295" type="ctrTitle"/>
          </p:nvPr>
        </p:nvSpPr>
        <p:spPr>
          <a:xfrm>
            <a:off x="856406" y="4947416"/>
            <a:ext cx="5954400" cy="4752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000">
                <a:latin typeface="Montserrat"/>
                <a:ea typeface="Montserrat"/>
                <a:cs typeface="Montserrat"/>
                <a:sym typeface="Montserrat"/>
              </a:rPr>
              <a:t>2.POTENTIOMETER</a:t>
            </a:r>
            <a:endParaRPr b="1" sz="3000">
              <a:latin typeface="Montserrat"/>
              <a:ea typeface="Montserrat"/>
              <a:cs typeface="Montserrat"/>
              <a:sym typeface="Montserrat"/>
            </a:endParaRPr>
          </a:p>
        </p:txBody>
      </p:sp>
      <p:sp>
        <p:nvSpPr>
          <p:cNvPr id="216" name="Google Shape;216;p14"/>
          <p:cNvSpPr txBox="1"/>
          <p:nvPr/>
        </p:nvSpPr>
        <p:spPr>
          <a:xfrm>
            <a:off x="856405" y="5615312"/>
            <a:ext cx="15230400" cy="1005300"/>
          </a:xfrm>
          <a:prstGeom prst="rect">
            <a:avLst/>
          </a:prstGeom>
          <a:noFill/>
          <a:ln>
            <a:noFill/>
          </a:ln>
        </p:spPr>
        <p:txBody>
          <a:bodyPr anchorCtr="0" anchor="t" bIns="0" lIns="0" spcFirstLastPara="1" rIns="0" wrap="square" tIns="12700">
            <a:spAutoFit/>
          </a:bodyPr>
          <a:lstStyle/>
          <a:p>
            <a:pPr indent="0" lvl="0" marL="12700" marR="5080" rtl="0" algn="l">
              <a:lnSpc>
                <a:spcPct val="114900"/>
              </a:lnSpc>
              <a:spcBef>
                <a:spcPts val="0"/>
              </a:spcBef>
              <a:spcAft>
                <a:spcPts val="0"/>
              </a:spcAft>
              <a:buNone/>
            </a:pPr>
            <a:r>
              <a:rPr lang="en-US" sz="3000">
                <a:latin typeface="Montserrat Medium"/>
                <a:ea typeface="Montserrat Medium"/>
                <a:cs typeface="Montserrat Medium"/>
                <a:sym typeface="Montserrat Medium"/>
              </a:rPr>
              <a:t>A 10k rotary potentiometer is an electronic component utilized to regulate resistance in an electrical circuit.</a:t>
            </a:r>
            <a:endParaRPr sz="3000">
              <a:latin typeface="Montserrat Medium"/>
              <a:ea typeface="Montserrat Medium"/>
              <a:cs typeface="Montserrat Medium"/>
              <a:sym typeface="Montserrat Medium"/>
            </a:endParaRPr>
          </a:p>
        </p:txBody>
      </p:sp>
      <p:pic>
        <p:nvPicPr>
          <p:cNvPr id="217" name="Google Shape;217;p14"/>
          <p:cNvPicPr preferRelativeResize="0"/>
          <p:nvPr/>
        </p:nvPicPr>
        <p:blipFill rotWithShape="1">
          <a:blip r:embed="rId4">
            <a:alphaModFix/>
          </a:blip>
          <a:srcRect b="0" l="0" r="0" t="0"/>
          <a:stretch/>
        </p:blipFill>
        <p:spPr>
          <a:xfrm>
            <a:off x="6842999" y="6620599"/>
            <a:ext cx="3257225" cy="305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16"/>
          <p:cNvGrpSpPr/>
          <p:nvPr/>
        </p:nvGrpSpPr>
        <p:grpSpPr>
          <a:xfrm>
            <a:off x="0" y="413160"/>
            <a:ext cx="17917839" cy="9553403"/>
            <a:chOff x="0" y="413160"/>
            <a:chExt cx="17917839" cy="9553403"/>
          </a:xfrm>
        </p:grpSpPr>
        <p:pic>
          <p:nvPicPr>
            <p:cNvPr id="223" name="Google Shape;223;p16"/>
            <p:cNvPicPr preferRelativeResize="0"/>
            <p:nvPr/>
          </p:nvPicPr>
          <p:blipFill rotWithShape="1">
            <a:blip r:embed="rId3">
              <a:alphaModFix/>
            </a:blip>
            <a:srcRect b="0" l="0" r="0" t="0"/>
            <a:stretch/>
          </p:blipFill>
          <p:spPr>
            <a:xfrm>
              <a:off x="0" y="6747868"/>
              <a:ext cx="4710281" cy="3218695"/>
            </a:xfrm>
            <a:prstGeom prst="rect">
              <a:avLst/>
            </a:prstGeom>
            <a:noFill/>
            <a:ln>
              <a:noFill/>
            </a:ln>
          </p:spPr>
        </p:pic>
        <p:sp>
          <p:nvSpPr>
            <p:cNvPr id="224" name="Google Shape;224;p16"/>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25" name="Google Shape;225;p16"/>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26" name="Google Shape;226;p16"/>
            <p:cNvPicPr preferRelativeResize="0"/>
            <p:nvPr/>
          </p:nvPicPr>
          <p:blipFill rotWithShape="1">
            <a:blip r:embed="rId4">
              <a:alphaModFix/>
            </a:blip>
            <a:srcRect b="0" l="0" r="0" t="0"/>
            <a:stretch/>
          </p:blipFill>
          <p:spPr>
            <a:xfrm>
              <a:off x="6061475" y="1897787"/>
              <a:ext cx="6162674" cy="7362824"/>
            </a:xfrm>
            <a:prstGeom prst="rect">
              <a:avLst/>
            </a:prstGeom>
            <a:noFill/>
            <a:ln>
              <a:noFill/>
            </a:ln>
          </p:spPr>
        </p:pic>
      </p:grpSp>
      <p:sp>
        <p:nvSpPr>
          <p:cNvPr id="227" name="Google Shape;227;p16"/>
          <p:cNvSpPr txBox="1"/>
          <p:nvPr/>
        </p:nvSpPr>
        <p:spPr>
          <a:xfrm>
            <a:off x="4876712" y="677772"/>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Cambria"/>
                <a:ea typeface="Cambria"/>
                <a:cs typeface="Cambria"/>
                <a:sym typeface="Cambria"/>
              </a:rPr>
              <a:t>Methodology/flowchart</a:t>
            </a:r>
            <a:endParaRPr sz="4600">
              <a:latin typeface="Cambria"/>
              <a:ea typeface="Cambria"/>
              <a:cs typeface="Cambria"/>
              <a:sym typeface="Cambria"/>
            </a:endParaRPr>
          </a:p>
        </p:txBody>
      </p:sp>
      <p:grpSp>
        <p:nvGrpSpPr>
          <p:cNvPr id="228" name="Google Shape;228;p16"/>
          <p:cNvGrpSpPr/>
          <p:nvPr/>
        </p:nvGrpSpPr>
        <p:grpSpPr>
          <a:xfrm>
            <a:off x="570187" y="607178"/>
            <a:ext cx="17148175" cy="9065895"/>
            <a:chOff x="570187" y="607178"/>
            <a:chExt cx="17148175" cy="9065895"/>
          </a:xfrm>
        </p:grpSpPr>
        <p:sp>
          <p:nvSpPr>
            <p:cNvPr id="229" name="Google Shape;229;p16"/>
            <p:cNvSpPr/>
            <p:nvPr/>
          </p:nvSpPr>
          <p:spPr>
            <a:xfrm>
              <a:off x="570187" y="607178"/>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30" name="Google Shape;230;p16"/>
            <p:cNvPicPr preferRelativeResize="0"/>
            <p:nvPr/>
          </p:nvPicPr>
          <p:blipFill rotWithShape="1">
            <a:blip r:embed="rId5">
              <a:alphaModFix/>
            </a:blip>
            <a:srcRect b="0" l="0" r="0" t="0"/>
            <a:stretch/>
          </p:blipFill>
          <p:spPr>
            <a:xfrm>
              <a:off x="7220473" y="2385375"/>
              <a:ext cx="3476925" cy="3122025"/>
            </a:xfrm>
            <a:prstGeom prst="rect">
              <a:avLst/>
            </a:prstGeom>
            <a:noFill/>
            <a:ln>
              <a:noFill/>
            </a:ln>
          </p:spPr>
        </p:pic>
      </p:grpSp>
      <p:sp>
        <p:nvSpPr>
          <p:cNvPr id="231" name="Google Shape;231;p16"/>
          <p:cNvSpPr txBox="1"/>
          <p:nvPr/>
        </p:nvSpPr>
        <p:spPr>
          <a:xfrm>
            <a:off x="780443" y="1380073"/>
            <a:ext cx="15469800" cy="1005300"/>
          </a:xfrm>
          <a:prstGeom prst="rect">
            <a:avLst/>
          </a:prstGeom>
          <a:noFill/>
          <a:ln>
            <a:noFill/>
          </a:ln>
        </p:spPr>
        <p:txBody>
          <a:bodyPr anchorCtr="0" anchor="t" bIns="0" lIns="0" spcFirstLastPara="1" rIns="0" wrap="square" tIns="12700">
            <a:spAutoFit/>
          </a:bodyPr>
          <a:lstStyle/>
          <a:p>
            <a:pPr indent="0" lvl="0" marL="12700" marR="5080" rtl="0" algn="l">
              <a:lnSpc>
                <a:spcPct val="114900"/>
              </a:lnSpc>
              <a:spcBef>
                <a:spcPts val="0"/>
              </a:spcBef>
              <a:spcAft>
                <a:spcPts val="0"/>
              </a:spcAft>
              <a:buNone/>
            </a:pPr>
            <a:r>
              <a:rPr lang="en-US" sz="3000">
                <a:latin typeface="Montserrat Medium"/>
                <a:ea typeface="Montserrat Medium"/>
                <a:cs typeface="Montserrat Medium"/>
                <a:sym typeface="Montserrat Medium"/>
              </a:rPr>
              <a:t>The MG90S servo motor is a popular choice for robotics and other applications that require precise motion control.</a:t>
            </a:r>
            <a:endParaRPr sz="3000">
              <a:latin typeface="Montserrat Medium"/>
              <a:ea typeface="Montserrat Medium"/>
              <a:cs typeface="Montserrat Medium"/>
              <a:sym typeface="Montserrat Medium"/>
            </a:endParaRPr>
          </a:p>
        </p:txBody>
      </p:sp>
      <p:sp>
        <p:nvSpPr>
          <p:cNvPr id="232" name="Google Shape;232;p16"/>
          <p:cNvSpPr txBox="1"/>
          <p:nvPr>
            <p:ph type="ctrTitle"/>
          </p:nvPr>
        </p:nvSpPr>
        <p:spPr>
          <a:xfrm>
            <a:off x="780443" y="791328"/>
            <a:ext cx="5954400" cy="4752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000">
                <a:latin typeface="Montserrat"/>
                <a:ea typeface="Montserrat"/>
                <a:cs typeface="Montserrat"/>
                <a:sym typeface="Montserrat"/>
              </a:rPr>
              <a:t>3.MG90S micro servo motor</a:t>
            </a:r>
            <a:endParaRPr b="1" sz="3000">
              <a:latin typeface="Montserrat"/>
              <a:ea typeface="Montserrat"/>
              <a:cs typeface="Montserrat"/>
              <a:sym typeface="Montserrat"/>
            </a:endParaRPr>
          </a:p>
        </p:txBody>
      </p:sp>
      <p:sp>
        <p:nvSpPr>
          <p:cNvPr id="233" name="Google Shape;233;p16"/>
          <p:cNvSpPr txBox="1"/>
          <p:nvPr>
            <p:ph type="ctrTitle"/>
          </p:nvPr>
        </p:nvSpPr>
        <p:spPr>
          <a:xfrm>
            <a:off x="786750" y="5447600"/>
            <a:ext cx="5941800" cy="4752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000">
                <a:latin typeface="Montserrat"/>
                <a:ea typeface="Montserrat"/>
                <a:cs typeface="Montserrat"/>
                <a:sym typeface="Montserrat"/>
              </a:rPr>
              <a:t>4. MG995 servo motor</a:t>
            </a:r>
            <a:endParaRPr b="1" sz="3000">
              <a:latin typeface="Montserrat"/>
              <a:ea typeface="Montserrat"/>
              <a:cs typeface="Montserrat"/>
              <a:sym typeface="Montserrat"/>
            </a:endParaRPr>
          </a:p>
        </p:txBody>
      </p:sp>
      <p:sp>
        <p:nvSpPr>
          <p:cNvPr id="234" name="Google Shape;234;p16"/>
          <p:cNvSpPr txBox="1"/>
          <p:nvPr/>
        </p:nvSpPr>
        <p:spPr>
          <a:xfrm>
            <a:off x="786750" y="6006373"/>
            <a:ext cx="16020900" cy="1005300"/>
          </a:xfrm>
          <a:prstGeom prst="rect">
            <a:avLst/>
          </a:prstGeom>
          <a:noFill/>
          <a:ln>
            <a:noFill/>
          </a:ln>
        </p:spPr>
        <p:txBody>
          <a:bodyPr anchorCtr="0" anchor="t" bIns="0" lIns="0" spcFirstLastPara="1" rIns="0" wrap="square" tIns="12700">
            <a:spAutoFit/>
          </a:bodyPr>
          <a:lstStyle/>
          <a:p>
            <a:pPr indent="0" lvl="0" marL="12700" marR="5080" rtl="0" algn="l">
              <a:lnSpc>
                <a:spcPct val="114900"/>
              </a:lnSpc>
              <a:spcBef>
                <a:spcPts val="0"/>
              </a:spcBef>
              <a:spcAft>
                <a:spcPts val="0"/>
              </a:spcAft>
              <a:buNone/>
            </a:pPr>
            <a:r>
              <a:rPr lang="en-US" sz="3000">
                <a:latin typeface="Montserrat Medium"/>
                <a:ea typeface="Montserrat Medium"/>
                <a:cs typeface="Montserrat Medium"/>
                <a:sym typeface="Montserrat Medium"/>
              </a:rPr>
              <a:t>The MG995 servo motor is a widely used motor in applications requiring precise motion control, such as robotics.</a:t>
            </a:r>
            <a:endParaRPr sz="3000">
              <a:latin typeface="Montserrat Medium"/>
              <a:ea typeface="Montserrat Medium"/>
              <a:cs typeface="Montserrat Medium"/>
              <a:sym typeface="Montserrat Medium"/>
            </a:endParaRPr>
          </a:p>
        </p:txBody>
      </p:sp>
      <p:pic>
        <p:nvPicPr>
          <p:cNvPr id="235" name="Google Shape;235;p16"/>
          <p:cNvPicPr preferRelativeResize="0"/>
          <p:nvPr/>
        </p:nvPicPr>
        <p:blipFill rotWithShape="1">
          <a:blip r:embed="rId6">
            <a:alphaModFix/>
          </a:blip>
          <a:srcRect b="0" l="0" r="0" t="0"/>
          <a:stretch/>
        </p:blipFill>
        <p:spPr>
          <a:xfrm>
            <a:off x="7497825" y="7011675"/>
            <a:ext cx="2922200" cy="2498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18"/>
          <p:cNvGrpSpPr/>
          <p:nvPr/>
        </p:nvGrpSpPr>
        <p:grpSpPr>
          <a:xfrm>
            <a:off x="0" y="413161"/>
            <a:ext cx="17917839" cy="9553405"/>
            <a:chOff x="0" y="413161"/>
            <a:chExt cx="17917839" cy="9553405"/>
          </a:xfrm>
        </p:grpSpPr>
        <p:pic>
          <p:nvPicPr>
            <p:cNvPr id="241" name="Google Shape;241;p18"/>
            <p:cNvPicPr preferRelativeResize="0"/>
            <p:nvPr/>
          </p:nvPicPr>
          <p:blipFill rotWithShape="1">
            <a:blip r:embed="rId3">
              <a:alphaModFix/>
            </a:blip>
            <a:srcRect b="0" l="0" r="0" t="0"/>
            <a:stretch/>
          </p:blipFill>
          <p:spPr>
            <a:xfrm>
              <a:off x="0" y="6747871"/>
              <a:ext cx="4710281" cy="3218695"/>
            </a:xfrm>
            <a:prstGeom prst="rect">
              <a:avLst/>
            </a:prstGeom>
            <a:noFill/>
            <a:ln>
              <a:noFill/>
            </a:ln>
          </p:spPr>
        </p:pic>
        <p:sp>
          <p:nvSpPr>
            <p:cNvPr id="242" name="Google Shape;242;p18"/>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3" name="Google Shape;243;p18"/>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44" name="Google Shape;244;p18"/>
            <p:cNvPicPr preferRelativeResize="0"/>
            <p:nvPr/>
          </p:nvPicPr>
          <p:blipFill rotWithShape="1">
            <a:blip r:embed="rId4">
              <a:alphaModFix/>
            </a:blip>
            <a:srcRect b="0" l="0" r="0" t="0"/>
            <a:stretch/>
          </p:blipFill>
          <p:spPr>
            <a:xfrm>
              <a:off x="6061475" y="1897787"/>
              <a:ext cx="6162674" cy="7362824"/>
            </a:xfrm>
            <a:prstGeom prst="rect">
              <a:avLst/>
            </a:prstGeom>
            <a:noFill/>
            <a:ln>
              <a:noFill/>
            </a:ln>
          </p:spPr>
        </p:pic>
      </p:grpSp>
      <p:sp>
        <p:nvSpPr>
          <p:cNvPr id="245" name="Google Shape;245;p18"/>
          <p:cNvSpPr txBox="1"/>
          <p:nvPr/>
        </p:nvSpPr>
        <p:spPr>
          <a:xfrm>
            <a:off x="4876712" y="677775"/>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Cambria"/>
                <a:ea typeface="Cambria"/>
                <a:cs typeface="Cambria"/>
                <a:sym typeface="Cambria"/>
              </a:rPr>
              <a:t>Methodology/flowchart</a:t>
            </a:r>
            <a:endParaRPr sz="4600">
              <a:latin typeface="Cambria"/>
              <a:ea typeface="Cambria"/>
              <a:cs typeface="Cambria"/>
              <a:sym typeface="Cambria"/>
            </a:endParaRPr>
          </a:p>
        </p:txBody>
      </p:sp>
      <p:sp>
        <p:nvSpPr>
          <p:cNvPr id="246" name="Google Shape;246;p18"/>
          <p:cNvSpPr/>
          <p:nvPr/>
        </p:nvSpPr>
        <p:spPr>
          <a:xfrm>
            <a:off x="570187" y="607180"/>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7" name="Google Shape;247;p18"/>
          <p:cNvSpPr txBox="1"/>
          <p:nvPr>
            <p:ph type="ctrTitle"/>
          </p:nvPr>
        </p:nvSpPr>
        <p:spPr>
          <a:xfrm>
            <a:off x="753318" y="1380078"/>
            <a:ext cx="5954400" cy="567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600">
                <a:latin typeface="Trebuchet MS"/>
                <a:ea typeface="Trebuchet MS"/>
                <a:cs typeface="Trebuchet MS"/>
                <a:sym typeface="Trebuchet MS"/>
              </a:rPr>
              <a:t>5. Framework using PLA</a:t>
            </a:r>
            <a:endParaRPr sz="3600">
              <a:latin typeface="Trebuchet MS"/>
              <a:ea typeface="Trebuchet MS"/>
              <a:cs typeface="Trebuchet MS"/>
              <a:sym typeface="Trebuchet MS"/>
            </a:endParaRPr>
          </a:p>
        </p:txBody>
      </p:sp>
      <p:sp>
        <p:nvSpPr>
          <p:cNvPr id="248" name="Google Shape;248;p18"/>
          <p:cNvSpPr txBox="1"/>
          <p:nvPr/>
        </p:nvSpPr>
        <p:spPr>
          <a:xfrm>
            <a:off x="820618" y="2104026"/>
            <a:ext cx="16647300" cy="5284500"/>
          </a:xfrm>
          <a:prstGeom prst="rect">
            <a:avLst/>
          </a:prstGeom>
          <a:noFill/>
          <a:ln>
            <a:noFill/>
          </a:ln>
        </p:spPr>
        <p:txBody>
          <a:bodyPr anchorCtr="0" anchor="t" bIns="0" lIns="0" spcFirstLastPara="1" rIns="0" wrap="square" tIns="12700">
            <a:spAutoFit/>
          </a:bodyPr>
          <a:lstStyle/>
          <a:p>
            <a:pPr indent="0" lvl="0" marL="12700" marR="5080" rtl="0" algn="l">
              <a:lnSpc>
                <a:spcPct val="114900"/>
              </a:lnSpc>
              <a:spcBef>
                <a:spcPts val="0"/>
              </a:spcBef>
              <a:spcAft>
                <a:spcPts val="0"/>
              </a:spcAft>
              <a:buNone/>
            </a:pPr>
            <a:r>
              <a:rPr lang="en-US" sz="3000">
                <a:latin typeface="Montserrat Medium"/>
                <a:ea typeface="Montserrat Medium"/>
                <a:cs typeface="Montserrat Medium"/>
                <a:sym typeface="Montserrat Medium"/>
              </a:rPr>
              <a:t>PLA, or polylactic acid, is a type of biodegradable thermoplastic made from renewable resources such as corn starch, tapioca roots, or sugarcane. It is a popular material used in 3D printing due to its eco-friendliness, ease of use, and versatility.</a:t>
            </a:r>
            <a:endParaRPr sz="3000">
              <a:latin typeface="Montserrat Medium"/>
              <a:ea typeface="Montserrat Medium"/>
              <a:cs typeface="Montserrat Medium"/>
              <a:sym typeface="Montserrat Medium"/>
            </a:endParaRPr>
          </a:p>
          <a:p>
            <a:pPr indent="0" lvl="0" marL="12700" marR="5080" rtl="0" algn="l">
              <a:lnSpc>
                <a:spcPct val="114900"/>
              </a:lnSpc>
              <a:spcBef>
                <a:spcPts val="0"/>
              </a:spcBef>
              <a:spcAft>
                <a:spcPts val="0"/>
              </a:spcAft>
              <a:buNone/>
            </a:pPr>
            <a:r>
              <a:t/>
            </a:r>
            <a:endParaRPr sz="3000">
              <a:latin typeface="Montserrat Medium"/>
              <a:ea typeface="Montserrat Medium"/>
              <a:cs typeface="Montserrat Medium"/>
              <a:sym typeface="Montserrat Medium"/>
            </a:endParaRPr>
          </a:p>
          <a:p>
            <a:pPr indent="-410844" lvl="0" marL="417194" marR="288290" rtl="0" algn="l">
              <a:lnSpc>
                <a:spcPct val="116399"/>
              </a:lnSpc>
              <a:spcBef>
                <a:spcPts val="0"/>
              </a:spcBef>
              <a:spcAft>
                <a:spcPts val="0"/>
              </a:spcAft>
              <a:buClr>
                <a:schemeClr val="dk1"/>
              </a:buClr>
              <a:buSzPts val="3000"/>
              <a:buFont typeface="Trebuchet MS"/>
              <a:buAutoNum type="arabicPeriod" startAt="6"/>
            </a:pPr>
            <a:r>
              <a:rPr b="1" lang="en-US" sz="3000">
                <a:solidFill>
                  <a:schemeClr val="dk1"/>
                </a:solidFill>
                <a:latin typeface="Montserrat"/>
                <a:ea typeface="Montserrat"/>
                <a:cs typeface="Montserrat"/>
                <a:sym typeface="Montserrat"/>
              </a:rPr>
              <a:t>Shell:</a:t>
            </a:r>
            <a:r>
              <a:rPr lang="en-US" sz="3000">
                <a:solidFill>
                  <a:schemeClr val="dk1"/>
                </a:solidFill>
                <a:latin typeface="Montserrat Medium"/>
                <a:ea typeface="Montserrat Medium"/>
                <a:cs typeface="Montserrat Medium"/>
                <a:sym typeface="Montserrat Medium"/>
              </a:rPr>
              <a:t> The shell is the outermost layer of the glove that provides protection and support. It can be 3D printed using materials such as thermoplastics, nylon, or ABS. Here it is printed using PLA.</a:t>
            </a:r>
            <a:endParaRPr sz="3000">
              <a:solidFill>
                <a:schemeClr val="dk1"/>
              </a:solidFill>
              <a:latin typeface="Montserrat Medium"/>
              <a:ea typeface="Montserrat Medium"/>
              <a:cs typeface="Montserrat Medium"/>
              <a:sym typeface="Montserrat Medium"/>
            </a:endParaRPr>
          </a:p>
          <a:p>
            <a:pPr indent="-419100" lvl="0" marL="457200" marR="425450" rtl="0" algn="l">
              <a:lnSpc>
                <a:spcPct val="116399"/>
              </a:lnSpc>
              <a:spcBef>
                <a:spcPts val="0"/>
              </a:spcBef>
              <a:spcAft>
                <a:spcPts val="0"/>
              </a:spcAft>
              <a:buClr>
                <a:schemeClr val="dk1"/>
              </a:buClr>
              <a:buSzPts val="3000"/>
              <a:buFont typeface="Trebuchet MS"/>
              <a:buAutoNum type="arabicPeriod" startAt="6"/>
            </a:pPr>
            <a:r>
              <a:rPr b="1" lang="en-US" sz="3000">
                <a:solidFill>
                  <a:schemeClr val="dk1"/>
                </a:solidFill>
                <a:latin typeface="Montserrat"/>
                <a:ea typeface="Montserrat"/>
                <a:cs typeface="Montserrat"/>
                <a:sym typeface="Montserrat"/>
              </a:rPr>
              <a:t>Finger caps:</a:t>
            </a:r>
            <a:r>
              <a:rPr lang="en-US" sz="3000">
                <a:solidFill>
                  <a:schemeClr val="dk1"/>
                </a:solidFill>
                <a:latin typeface="Montserrat Medium"/>
                <a:ea typeface="Montserrat Medium"/>
                <a:cs typeface="Montserrat Medium"/>
                <a:sym typeface="Montserrat Medium"/>
              </a:rPr>
              <a:t> Finger caps are individual caps that cover the fingers of the glove. They can be 3D printed using flexible materials such as PLA to provide a comfortable fit and allow for finger movement.</a:t>
            </a:r>
            <a:endParaRPr sz="3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19"/>
          <p:cNvGrpSpPr/>
          <p:nvPr/>
        </p:nvGrpSpPr>
        <p:grpSpPr>
          <a:xfrm>
            <a:off x="0" y="413161"/>
            <a:ext cx="17917839" cy="9553404"/>
            <a:chOff x="0" y="413161"/>
            <a:chExt cx="17917839" cy="9553404"/>
          </a:xfrm>
        </p:grpSpPr>
        <p:pic>
          <p:nvPicPr>
            <p:cNvPr id="254" name="Google Shape;254;p19"/>
            <p:cNvPicPr preferRelativeResize="0"/>
            <p:nvPr/>
          </p:nvPicPr>
          <p:blipFill rotWithShape="1">
            <a:blip r:embed="rId3">
              <a:alphaModFix/>
            </a:blip>
            <a:srcRect b="0" l="0" r="0" t="0"/>
            <a:stretch/>
          </p:blipFill>
          <p:spPr>
            <a:xfrm>
              <a:off x="0" y="6747870"/>
              <a:ext cx="4710281" cy="3218695"/>
            </a:xfrm>
            <a:prstGeom prst="rect">
              <a:avLst/>
            </a:prstGeom>
            <a:noFill/>
            <a:ln>
              <a:noFill/>
            </a:ln>
          </p:spPr>
        </p:pic>
        <p:sp>
          <p:nvSpPr>
            <p:cNvPr id="255" name="Google Shape;255;p19"/>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6" name="Google Shape;256;p19"/>
            <p:cNvSpPr/>
            <p:nvPr/>
          </p:nvSpPr>
          <p:spPr>
            <a:xfrm>
              <a:off x="570187" y="576652"/>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57" name="Google Shape;257;p19"/>
            <p:cNvPicPr preferRelativeResize="0"/>
            <p:nvPr/>
          </p:nvPicPr>
          <p:blipFill rotWithShape="1">
            <a:blip r:embed="rId4">
              <a:alphaModFix/>
            </a:blip>
            <a:srcRect b="0" l="0" r="0" t="0"/>
            <a:stretch/>
          </p:blipFill>
          <p:spPr>
            <a:xfrm>
              <a:off x="6061475" y="1897787"/>
              <a:ext cx="6162674" cy="7362824"/>
            </a:xfrm>
            <a:prstGeom prst="rect">
              <a:avLst/>
            </a:prstGeom>
            <a:noFill/>
            <a:ln>
              <a:noFill/>
            </a:ln>
          </p:spPr>
        </p:pic>
      </p:grpSp>
      <p:sp>
        <p:nvSpPr>
          <p:cNvPr id="258" name="Google Shape;258;p19"/>
          <p:cNvSpPr txBox="1"/>
          <p:nvPr/>
        </p:nvSpPr>
        <p:spPr>
          <a:xfrm>
            <a:off x="4876712" y="677773"/>
            <a:ext cx="8535035" cy="702310"/>
          </a:xfrm>
          <a:prstGeom prst="rect">
            <a:avLst/>
          </a:prstGeom>
          <a:noFill/>
          <a:ln>
            <a:noFill/>
          </a:ln>
        </p:spPr>
        <p:txBody>
          <a:bodyPr anchorCtr="0" anchor="t" bIns="0" lIns="0" spcFirstLastPara="1" rIns="0" wrap="square" tIns="0">
            <a:spAutoFit/>
          </a:bodyPr>
          <a:lstStyle/>
          <a:p>
            <a:pPr indent="0" lvl="0" marL="0" rtl="0" algn="l">
              <a:lnSpc>
                <a:spcPct val="115108"/>
              </a:lnSpc>
              <a:spcBef>
                <a:spcPts val="0"/>
              </a:spcBef>
              <a:spcAft>
                <a:spcPts val="0"/>
              </a:spcAft>
              <a:buNone/>
            </a:pPr>
            <a:r>
              <a:rPr lang="en-US" sz="4600">
                <a:latin typeface="Cambria"/>
                <a:ea typeface="Cambria"/>
                <a:cs typeface="Cambria"/>
                <a:sym typeface="Cambria"/>
              </a:rPr>
              <a:t>Methodology/flowchart</a:t>
            </a:r>
            <a:endParaRPr sz="4600">
              <a:latin typeface="Cambria"/>
              <a:ea typeface="Cambria"/>
              <a:cs typeface="Cambria"/>
              <a:sym typeface="Cambria"/>
            </a:endParaRPr>
          </a:p>
        </p:txBody>
      </p:sp>
      <p:sp>
        <p:nvSpPr>
          <p:cNvPr id="259" name="Google Shape;259;p19"/>
          <p:cNvSpPr/>
          <p:nvPr/>
        </p:nvSpPr>
        <p:spPr>
          <a:xfrm>
            <a:off x="570187" y="607180"/>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0" name="Google Shape;260;p19"/>
          <p:cNvSpPr txBox="1"/>
          <p:nvPr/>
        </p:nvSpPr>
        <p:spPr>
          <a:xfrm>
            <a:off x="923275" y="1770368"/>
            <a:ext cx="16071300" cy="6246600"/>
          </a:xfrm>
          <a:prstGeom prst="rect">
            <a:avLst/>
          </a:prstGeom>
          <a:noFill/>
          <a:ln>
            <a:noFill/>
          </a:ln>
        </p:spPr>
        <p:txBody>
          <a:bodyPr anchorCtr="0" anchor="t" bIns="0" lIns="0" spcFirstLastPara="1" rIns="0" wrap="square" tIns="12700">
            <a:spAutoFit/>
          </a:bodyPr>
          <a:lstStyle/>
          <a:p>
            <a:pPr indent="0" lvl="0" marL="0" marR="5080" rtl="0" algn="l">
              <a:lnSpc>
                <a:spcPct val="116399"/>
              </a:lnSpc>
              <a:spcBef>
                <a:spcPts val="0"/>
              </a:spcBef>
              <a:spcAft>
                <a:spcPts val="0"/>
              </a:spcAft>
              <a:buNone/>
            </a:pPr>
            <a:r>
              <a:rPr b="1" lang="en-US" sz="3000">
                <a:latin typeface="Montserrat"/>
                <a:ea typeface="Montserrat"/>
                <a:cs typeface="Montserrat"/>
                <a:sym typeface="Montserrat"/>
              </a:rPr>
              <a:t>8. </a:t>
            </a:r>
            <a:r>
              <a:rPr b="1" lang="en-US" sz="3000">
                <a:latin typeface="Montserrat"/>
                <a:ea typeface="Montserrat"/>
                <a:cs typeface="Montserrat"/>
                <a:sym typeface="Montserrat"/>
              </a:rPr>
              <a:t>Wrist support:</a:t>
            </a:r>
            <a:r>
              <a:rPr lang="en-US" sz="3000">
                <a:latin typeface="Montserrat Medium"/>
                <a:ea typeface="Montserrat Medium"/>
                <a:cs typeface="Montserrat Medium"/>
                <a:sym typeface="Montserrat Medium"/>
              </a:rPr>
              <a:t> The wrist support is a part of the glove that wraps around the wrist and provides support for the hand. It can be 3D printed using materials such as thermoplastics or flexible materials.</a:t>
            </a:r>
            <a:endParaRPr sz="3000">
              <a:latin typeface="Montserrat Medium"/>
              <a:ea typeface="Montserrat Medium"/>
              <a:cs typeface="Montserrat Medium"/>
              <a:sym typeface="Montserrat Medium"/>
            </a:endParaRPr>
          </a:p>
          <a:p>
            <a:pPr indent="0" lvl="0" marL="0" rtl="0" algn="l">
              <a:lnSpc>
                <a:spcPct val="100000"/>
              </a:lnSpc>
              <a:spcBef>
                <a:spcPts val="40"/>
              </a:spcBef>
              <a:spcAft>
                <a:spcPts val="0"/>
              </a:spcAft>
              <a:buSzPts val="3450"/>
              <a:buFont typeface="Trebuchet MS"/>
              <a:buNone/>
            </a:pPr>
            <a:r>
              <a:t/>
            </a:r>
            <a:endParaRPr sz="3000">
              <a:latin typeface="Montserrat Medium"/>
              <a:ea typeface="Montserrat Medium"/>
              <a:cs typeface="Montserrat Medium"/>
              <a:sym typeface="Montserrat Medium"/>
            </a:endParaRPr>
          </a:p>
          <a:p>
            <a:pPr indent="0" lvl="0" marL="0" marR="331470" rtl="0" algn="l">
              <a:lnSpc>
                <a:spcPct val="116399"/>
              </a:lnSpc>
              <a:spcBef>
                <a:spcPts val="5"/>
              </a:spcBef>
              <a:spcAft>
                <a:spcPts val="0"/>
              </a:spcAft>
              <a:buNone/>
            </a:pPr>
            <a:r>
              <a:rPr b="1" lang="en-US" sz="3000">
                <a:latin typeface="Montserrat"/>
                <a:ea typeface="Montserrat"/>
                <a:cs typeface="Montserrat"/>
                <a:sym typeface="Montserrat"/>
              </a:rPr>
              <a:t>9. </a:t>
            </a:r>
            <a:r>
              <a:rPr b="1" lang="en-US" sz="3000">
                <a:latin typeface="Montserrat"/>
                <a:ea typeface="Montserrat"/>
                <a:cs typeface="Montserrat"/>
                <a:sym typeface="Montserrat"/>
              </a:rPr>
              <a:t>Potentiometer mount:</a:t>
            </a:r>
            <a:r>
              <a:rPr lang="en-US" sz="3000">
                <a:latin typeface="Montserrat Medium"/>
                <a:ea typeface="Montserrat Medium"/>
                <a:cs typeface="Montserrat Medium"/>
                <a:sym typeface="Montserrat Medium"/>
              </a:rPr>
              <a:t> A potentiometer is an electrical component that measures the position of the fingers and translates them into a control signal. The mount for the potentiometer can be 3D printed using materials such as thermoplastics to securely attach it to the glove.</a:t>
            </a:r>
            <a:endParaRPr sz="3000">
              <a:latin typeface="Montserrat Medium"/>
              <a:ea typeface="Montserrat Medium"/>
              <a:cs typeface="Montserrat Medium"/>
              <a:sym typeface="Montserrat Medium"/>
            </a:endParaRPr>
          </a:p>
          <a:p>
            <a:pPr indent="0" lvl="0" marL="0" rtl="0" algn="l">
              <a:lnSpc>
                <a:spcPct val="100000"/>
              </a:lnSpc>
              <a:spcBef>
                <a:spcPts val="40"/>
              </a:spcBef>
              <a:spcAft>
                <a:spcPts val="0"/>
              </a:spcAft>
              <a:buSzPts val="3450"/>
              <a:buFont typeface="Trebuchet MS"/>
              <a:buNone/>
            </a:pPr>
            <a:r>
              <a:t/>
            </a:r>
            <a:endParaRPr sz="3000">
              <a:latin typeface="Montserrat Medium"/>
              <a:ea typeface="Montserrat Medium"/>
              <a:cs typeface="Montserrat Medium"/>
              <a:sym typeface="Montserrat Medium"/>
            </a:endParaRPr>
          </a:p>
          <a:p>
            <a:pPr indent="0" lvl="0" marL="0" marR="904239" rtl="0" algn="l">
              <a:lnSpc>
                <a:spcPct val="116399"/>
              </a:lnSpc>
              <a:spcBef>
                <a:spcPts val="0"/>
              </a:spcBef>
              <a:spcAft>
                <a:spcPts val="0"/>
              </a:spcAft>
              <a:buNone/>
            </a:pPr>
            <a:r>
              <a:rPr b="1" lang="en-US" sz="3000">
                <a:latin typeface="Montserrat"/>
                <a:ea typeface="Montserrat"/>
                <a:cs typeface="Montserrat"/>
                <a:sym typeface="Montserrat"/>
              </a:rPr>
              <a:t>10. </a:t>
            </a:r>
            <a:r>
              <a:rPr b="1" lang="en-US" sz="3000">
                <a:latin typeface="Montserrat"/>
                <a:ea typeface="Montserrat"/>
                <a:cs typeface="Montserrat"/>
                <a:sym typeface="Montserrat"/>
              </a:rPr>
              <a:t>Housing for electronic components:</a:t>
            </a:r>
            <a:r>
              <a:rPr lang="en-US" sz="3000">
                <a:latin typeface="Montserrat Medium"/>
                <a:ea typeface="Montserrat Medium"/>
                <a:cs typeface="Montserrat Medium"/>
                <a:sym typeface="Montserrat Medium"/>
              </a:rPr>
              <a:t> The electronic components of the glove, including the potentiometer and, is housed in a 3D printed component to protect them from damage.</a:t>
            </a:r>
            <a:endParaRPr sz="3000">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20"/>
          <p:cNvGrpSpPr/>
          <p:nvPr/>
        </p:nvGrpSpPr>
        <p:grpSpPr>
          <a:xfrm>
            <a:off x="570187" y="576655"/>
            <a:ext cx="17148175" cy="9065895"/>
            <a:chOff x="570187" y="576655"/>
            <a:chExt cx="17148175" cy="9065895"/>
          </a:xfrm>
        </p:grpSpPr>
        <p:sp>
          <p:nvSpPr>
            <p:cNvPr id="266" name="Google Shape;266;p20"/>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67" name="Google Shape;267;p20"/>
            <p:cNvPicPr preferRelativeResize="0"/>
            <p:nvPr/>
          </p:nvPicPr>
          <p:blipFill rotWithShape="1">
            <a:blip r:embed="rId3">
              <a:alphaModFix/>
            </a:blip>
            <a:srcRect b="0" l="0" r="0" t="0"/>
            <a:stretch/>
          </p:blipFill>
          <p:spPr>
            <a:xfrm>
              <a:off x="3876682" y="1676397"/>
              <a:ext cx="10534650" cy="6934198"/>
            </a:xfrm>
            <a:prstGeom prst="rect">
              <a:avLst/>
            </a:prstGeom>
            <a:noFill/>
            <a:ln>
              <a:noFill/>
            </a:ln>
          </p:spPr>
        </p:pic>
      </p:grpSp>
      <p:sp>
        <p:nvSpPr>
          <p:cNvPr id="268" name="Google Shape;268;p20"/>
          <p:cNvSpPr txBox="1"/>
          <p:nvPr>
            <p:ph type="title"/>
          </p:nvPr>
        </p:nvSpPr>
        <p:spPr>
          <a:xfrm>
            <a:off x="5989650" y="435575"/>
            <a:ext cx="6308700" cy="932700"/>
          </a:xfrm>
          <a:prstGeom prst="rect">
            <a:avLst/>
          </a:prstGeom>
          <a:noFill/>
          <a:ln>
            <a:noFill/>
          </a:ln>
        </p:spPr>
        <p:txBody>
          <a:bodyPr anchorCtr="0" anchor="t" bIns="0" lIns="0" spcFirstLastPara="1" rIns="0" wrap="square" tIns="374950">
            <a:spAutoFit/>
          </a:bodyPr>
          <a:lstStyle/>
          <a:p>
            <a:pPr indent="0" lvl="0" marL="0" rtl="0" algn="l">
              <a:lnSpc>
                <a:spcPct val="100000"/>
              </a:lnSpc>
              <a:spcBef>
                <a:spcPts val="0"/>
              </a:spcBef>
              <a:spcAft>
                <a:spcPts val="0"/>
              </a:spcAft>
              <a:buNone/>
            </a:pPr>
            <a:r>
              <a:rPr b="1" lang="en-US" sz="3600">
                <a:latin typeface="Montserrat"/>
                <a:ea typeface="Montserrat"/>
                <a:cs typeface="Montserrat"/>
                <a:sym typeface="Montserrat"/>
              </a:rPr>
              <a:t>GLOVE </a:t>
            </a:r>
            <a:r>
              <a:rPr b="1" lang="en-US" sz="3600">
                <a:latin typeface="Montserrat"/>
                <a:ea typeface="Montserrat"/>
                <a:cs typeface="Montserrat"/>
                <a:sym typeface="Montserrat"/>
              </a:rPr>
              <a:t>CIRCUIT DIAGRAM</a:t>
            </a:r>
            <a:endParaRPr b="1" sz="36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p:nvPr/>
        </p:nvSpPr>
        <p:spPr>
          <a:xfrm>
            <a:off x="1117584" y="1028700"/>
            <a:ext cx="16053435" cy="8229600"/>
          </a:xfrm>
          <a:custGeom>
            <a:rect b="b" l="l" r="r" t="t"/>
            <a:pathLst>
              <a:path extrusionOk="0" h="8229600" w="16053434">
                <a:moveTo>
                  <a:pt x="0" y="0"/>
                </a:moveTo>
                <a:lnTo>
                  <a:pt x="16052832" y="0"/>
                </a:lnTo>
                <a:lnTo>
                  <a:pt x="16052832" y="8229600"/>
                </a:lnTo>
                <a:lnTo>
                  <a:pt x="0" y="8229600"/>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9" name="Google Shape;69;p2"/>
          <p:cNvSpPr txBox="1"/>
          <p:nvPr/>
        </p:nvSpPr>
        <p:spPr>
          <a:xfrm>
            <a:off x="1893296" y="2164091"/>
            <a:ext cx="14501400" cy="4747200"/>
          </a:xfrm>
          <a:prstGeom prst="rect">
            <a:avLst/>
          </a:prstGeom>
          <a:noFill/>
          <a:ln>
            <a:noFill/>
          </a:ln>
        </p:spPr>
        <p:txBody>
          <a:bodyPr anchorCtr="0" anchor="t" bIns="0" lIns="0" spcFirstLastPara="1" rIns="0" wrap="square" tIns="12050">
            <a:spAutoFit/>
          </a:bodyPr>
          <a:lstStyle/>
          <a:p>
            <a:pPr indent="-419100" lvl="0" marL="457200" marR="11430" rtl="0" algn="just">
              <a:lnSpc>
                <a:spcPct val="115700"/>
              </a:lnSpc>
              <a:spcBef>
                <a:spcPts val="0"/>
              </a:spcBef>
              <a:spcAft>
                <a:spcPts val="0"/>
              </a:spcAft>
              <a:buSzPts val="3000"/>
              <a:buFont typeface="Trebuchet MS"/>
              <a:buChar char="●"/>
            </a:pPr>
            <a:r>
              <a:rPr lang="en-US" sz="3000">
                <a:latin typeface="Montserrat Medium"/>
                <a:ea typeface="Montserrat Medium"/>
                <a:cs typeface="Montserrat Medium"/>
                <a:sym typeface="Montserrat Medium"/>
              </a:rPr>
              <a:t>Existing techniques relies on </a:t>
            </a:r>
            <a:r>
              <a:rPr b="1" lang="en-US" sz="3000">
                <a:latin typeface="Montserrat"/>
                <a:ea typeface="Montserrat"/>
                <a:cs typeface="Montserrat"/>
                <a:sym typeface="Montserrat"/>
              </a:rPr>
              <a:t>visual feedback</a:t>
            </a:r>
            <a:r>
              <a:rPr lang="en-US" sz="3000">
                <a:latin typeface="Montserrat Medium"/>
                <a:ea typeface="Montserrat Medium"/>
                <a:cs typeface="Montserrat Medium"/>
                <a:sym typeface="Montserrat Medium"/>
              </a:rPr>
              <a:t> allow only limited control of the robotic arm whilst providing </a:t>
            </a:r>
            <a:r>
              <a:rPr b="1" lang="en-US" sz="3000">
                <a:latin typeface="Montserrat"/>
                <a:ea typeface="Montserrat"/>
                <a:cs typeface="Montserrat"/>
                <a:sym typeface="Montserrat"/>
              </a:rPr>
              <a:t>non-optimal feedback</a:t>
            </a:r>
            <a:r>
              <a:rPr lang="en-US" sz="3000">
                <a:latin typeface="Montserrat Medium"/>
                <a:ea typeface="Montserrat Medium"/>
                <a:cs typeface="Montserrat Medium"/>
                <a:sym typeface="Montserrat Medium"/>
              </a:rPr>
              <a:t> of the same.</a:t>
            </a:r>
            <a:endParaRPr sz="3000">
              <a:latin typeface="Montserrat Medium"/>
              <a:ea typeface="Montserrat Medium"/>
              <a:cs typeface="Montserrat Medium"/>
              <a:sym typeface="Montserrat Medium"/>
            </a:endParaRPr>
          </a:p>
          <a:p>
            <a:pPr indent="-419100" lvl="0" marL="457200" marR="5080" rtl="0" algn="just">
              <a:lnSpc>
                <a:spcPct val="138805"/>
              </a:lnSpc>
              <a:spcBef>
                <a:spcPts val="0"/>
              </a:spcBef>
              <a:spcAft>
                <a:spcPts val="0"/>
              </a:spcAft>
              <a:buSzPts val="3000"/>
              <a:buFont typeface="Trebuchet MS"/>
              <a:buChar char="●"/>
            </a:pPr>
            <a:r>
              <a:rPr lang="en-US" sz="3000">
                <a:latin typeface="Montserrat Medium"/>
                <a:ea typeface="Montserrat Medium"/>
                <a:cs typeface="Montserrat Medium"/>
                <a:sym typeface="Montserrat Medium"/>
              </a:rPr>
              <a:t>Furthermore, </a:t>
            </a:r>
            <a:r>
              <a:rPr b="1" lang="en-US" sz="3000">
                <a:latin typeface="Montserrat"/>
                <a:ea typeface="Montserrat"/>
                <a:cs typeface="Montserrat"/>
                <a:sym typeface="Montserrat"/>
              </a:rPr>
              <a:t>non-intuitive control</a:t>
            </a:r>
            <a:r>
              <a:rPr lang="en-US" sz="3000">
                <a:latin typeface="Montserrat Medium"/>
                <a:ea typeface="Montserrat Medium"/>
                <a:cs typeface="Montserrat Medium"/>
                <a:sym typeface="Montserrat Medium"/>
              </a:rPr>
              <a:t> such as joysticks and keyboards cannot provide a </a:t>
            </a:r>
            <a:r>
              <a:rPr b="1" lang="en-US" sz="3000">
                <a:latin typeface="Montserrat"/>
                <a:ea typeface="Montserrat"/>
                <a:cs typeface="Montserrat"/>
                <a:sym typeface="Montserrat"/>
              </a:rPr>
              <a:t>measure of control nor perceptio</a:t>
            </a:r>
            <a:r>
              <a:rPr lang="en-US" sz="3000">
                <a:latin typeface="Montserrat Medium"/>
                <a:ea typeface="Montserrat Medium"/>
                <a:cs typeface="Montserrat Medium"/>
                <a:sym typeface="Montserrat Medium"/>
              </a:rPr>
              <a:t>n in varied applications through visual feedback.</a:t>
            </a:r>
            <a:endParaRPr sz="3000">
              <a:latin typeface="Montserrat Medium"/>
              <a:ea typeface="Montserrat Medium"/>
              <a:cs typeface="Montserrat Medium"/>
              <a:sym typeface="Montserrat Medium"/>
            </a:endParaRPr>
          </a:p>
          <a:p>
            <a:pPr indent="-419100" lvl="0" marL="457200" marR="8890" rtl="0" algn="just">
              <a:lnSpc>
                <a:spcPct val="138805"/>
              </a:lnSpc>
              <a:spcBef>
                <a:spcPts val="0"/>
              </a:spcBef>
              <a:spcAft>
                <a:spcPts val="0"/>
              </a:spcAft>
              <a:buSzPts val="3000"/>
              <a:buFont typeface="Trebuchet MS"/>
              <a:buChar char="●"/>
            </a:pPr>
            <a:r>
              <a:rPr lang="en-US" sz="3000">
                <a:latin typeface="Montserrat Medium"/>
                <a:ea typeface="Montserrat Medium"/>
                <a:cs typeface="Montserrat Medium"/>
                <a:sym typeface="Montserrat Medium"/>
              </a:rPr>
              <a:t>Hence, the need arises for other potential methods that can be implemented to provide </a:t>
            </a:r>
            <a:r>
              <a:rPr b="1" lang="en-US" sz="3000">
                <a:latin typeface="Montserrat"/>
                <a:ea typeface="Montserrat"/>
                <a:cs typeface="Montserrat"/>
                <a:sym typeface="Montserrat"/>
              </a:rPr>
              <a:t>greater sense of control and feedback</a:t>
            </a:r>
            <a:r>
              <a:rPr lang="en-US" sz="3000">
                <a:latin typeface="Montserrat Medium"/>
                <a:ea typeface="Montserrat Medium"/>
                <a:cs typeface="Montserrat Medium"/>
                <a:sym typeface="Montserrat Medium"/>
              </a:rPr>
              <a:t> to the operator.</a:t>
            </a:r>
            <a:endParaRPr sz="3000">
              <a:latin typeface="Montserrat Medium"/>
              <a:ea typeface="Montserrat Medium"/>
              <a:cs typeface="Montserrat Medium"/>
              <a:sym typeface="Montserrat Medium"/>
            </a:endParaRPr>
          </a:p>
        </p:txBody>
      </p:sp>
      <p:sp>
        <p:nvSpPr>
          <p:cNvPr id="70" name="Google Shape;70;p2"/>
          <p:cNvSpPr txBox="1"/>
          <p:nvPr>
            <p:ph type="title"/>
          </p:nvPr>
        </p:nvSpPr>
        <p:spPr>
          <a:xfrm>
            <a:off x="6338538" y="1108075"/>
            <a:ext cx="5611500" cy="565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PROBLEM STATEMENT</a:t>
            </a:r>
            <a:endParaRPr b="1" sz="36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21"/>
          <p:cNvGrpSpPr/>
          <p:nvPr/>
        </p:nvGrpSpPr>
        <p:grpSpPr>
          <a:xfrm>
            <a:off x="365169" y="413160"/>
            <a:ext cx="17552670" cy="9451340"/>
            <a:chOff x="365169" y="413160"/>
            <a:chExt cx="17552670" cy="9451340"/>
          </a:xfrm>
        </p:grpSpPr>
        <p:sp>
          <p:nvSpPr>
            <p:cNvPr id="274" name="Google Shape;274;p21"/>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75" name="Google Shape;275;p21"/>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76" name="Google Shape;276;p21"/>
            <p:cNvPicPr preferRelativeResize="0"/>
            <p:nvPr/>
          </p:nvPicPr>
          <p:blipFill rotWithShape="1">
            <a:blip r:embed="rId3">
              <a:alphaModFix/>
            </a:blip>
            <a:srcRect b="0" l="0" r="0" t="0"/>
            <a:stretch/>
          </p:blipFill>
          <p:spPr>
            <a:xfrm>
              <a:off x="3845612" y="1843293"/>
              <a:ext cx="10591798" cy="7799250"/>
            </a:xfrm>
            <a:prstGeom prst="rect">
              <a:avLst/>
            </a:prstGeom>
            <a:noFill/>
            <a:ln>
              <a:noFill/>
            </a:ln>
          </p:spPr>
        </p:pic>
      </p:grpSp>
      <p:sp>
        <p:nvSpPr>
          <p:cNvPr id="277" name="Google Shape;277;p21"/>
          <p:cNvSpPr txBox="1"/>
          <p:nvPr>
            <p:ph idx="4294967295" type="title"/>
          </p:nvPr>
        </p:nvSpPr>
        <p:spPr>
          <a:xfrm>
            <a:off x="5997000" y="413150"/>
            <a:ext cx="6294000" cy="932700"/>
          </a:xfrm>
          <a:prstGeom prst="rect">
            <a:avLst/>
          </a:prstGeom>
          <a:noFill/>
          <a:ln>
            <a:noFill/>
          </a:ln>
        </p:spPr>
        <p:txBody>
          <a:bodyPr anchorCtr="0" anchor="t" bIns="0" lIns="0" spcFirstLastPara="1" rIns="0" wrap="square" tIns="374950">
            <a:spAutoFit/>
          </a:bodyPr>
          <a:lstStyle/>
          <a:p>
            <a:pPr indent="0" lvl="0" marL="0" rtl="0" algn="l">
              <a:lnSpc>
                <a:spcPct val="100000"/>
              </a:lnSpc>
              <a:spcBef>
                <a:spcPts val="0"/>
              </a:spcBef>
              <a:spcAft>
                <a:spcPts val="0"/>
              </a:spcAft>
              <a:buNone/>
            </a:pPr>
            <a:r>
              <a:rPr b="1" lang="en-US" sz="3600">
                <a:latin typeface="Montserrat"/>
                <a:ea typeface="Montserrat"/>
                <a:cs typeface="Montserrat"/>
                <a:sym typeface="Montserrat"/>
              </a:rPr>
              <a:t>ROBOT</a:t>
            </a:r>
            <a:r>
              <a:rPr b="1" lang="en-US" sz="3600">
                <a:latin typeface="Montserrat"/>
                <a:ea typeface="Montserrat"/>
                <a:cs typeface="Montserrat"/>
                <a:sym typeface="Montserrat"/>
              </a:rPr>
              <a:t> CIRCUIT DIAGRAM</a:t>
            </a:r>
            <a:endParaRPr b="1" sz="3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22"/>
          <p:cNvGrpSpPr/>
          <p:nvPr/>
        </p:nvGrpSpPr>
        <p:grpSpPr>
          <a:xfrm>
            <a:off x="365169" y="413160"/>
            <a:ext cx="17552670" cy="9451340"/>
            <a:chOff x="365169" y="413160"/>
            <a:chExt cx="17552670" cy="9451340"/>
          </a:xfrm>
        </p:grpSpPr>
        <p:sp>
          <p:nvSpPr>
            <p:cNvPr id="283" name="Google Shape;283;p22"/>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84" name="Google Shape;284;p22"/>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85" name="Google Shape;285;p22"/>
          <p:cNvSpPr txBox="1"/>
          <p:nvPr/>
        </p:nvSpPr>
        <p:spPr>
          <a:xfrm>
            <a:off x="1027350" y="1428000"/>
            <a:ext cx="16233300" cy="7664400"/>
          </a:xfrm>
          <a:prstGeom prst="rect">
            <a:avLst/>
          </a:prstGeom>
          <a:noFill/>
          <a:ln>
            <a:noFill/>
          </a:ln>
        </p:spPr>
        <p:txBody>
          <a:bodyPr anchorCtr="0" anchor="t" bIns="0" lIns="0" spcFirstLastPara="1" rIns="0" wrap="square" tIns="50800">
            <a:spAutoFit/>
          </a:bodyPr>
          <a:lstStyle/>
          <a:p>
            <a:pPr indent="0" lvl="0" marL="0" marR="4114800" rtl="0" algn="l">
              <a:lnSpc>
                <a:spcPct val="114300"/>
              </a:lnSpc>
              <a:spcBef>
                <a:spcPts val="0"/>
              </a:spcBef>
              <a:spcAft>
                <a:spcPts val="0"/>
              </a:spcAft>
              <a:buNone/>
            </a:pPr>
            <a:r>
              <a:rPr b="1" lang="en-US" sz="2200">
                <a:latin typeface="Montserrat"/>
                <a:ea typeface="Montserrat"/>
                <a:cs typeface="Montserrat"/>
                <a:sym typeface="Montserrat"/>
              </a:rPr>
              <a:t>10KΩ vs 50KΩ Pot </a:t>
            </a:r>
            <a:endParaRPr b="1" sz="2200">
              <a:latin typeface="Montserrat"/>
              <a:ea typeface="Montserrat"/>
              <a:cs typeface="Montserrat"/>
              <a:sym typeface="Montserrat"/>
            </a:endParaRPr>
          </a:p>
          <a:p>
            <a:pPr indent="0" lvl="0" marL="0" marR="4114800" rtl="0" algn="l">
              <a:lnSpc>
                <a:spcPct val="114300"/>
              </a:lnSpc>
              <a:spcBef>
                <a:spcPts val="0"/>
              </a:spcBef>
              <a:spcAft>
                <a:spcPts val="0"/>
              </a:spcAft>
              <a:buNone/>
            </a:pPr>
            <a:r>
              <a:rPr lang="en-US" sz="2200">
                <a:latin typeface="Montserrat Medium"/>
                <a:ea typeface="Montserrat Medium"/>
                <a:cs typeface="Montserrat Medium"/>
                <a:sym typeface="Montserrat Medium"/>
              </a:rPr>
              <a:t>Vout = (Wiper position / Total distance ) * i/p voltage (5.1) For 10kΩ pot = ( 0.1 / 10 ) * 3.3 = 0.033 V</a:t>
            </a:r>
            <a:endParaRPr sz="2200">
              <a:latin typeface="Montserrat Medium"/>
              <a:ea typeface="Montserrat Medium"/>
              <a:cs typeface="Montserrat Medium"/>
              <a:sym typeface="Montserrat Medium"/>
            </a:endParaRPr>
          </a:p>
          <a:p>
            <a:pPr indent="0" lvl="0" marL="0" rtl="0" algn="l">
              <a:lnSpc>
                <a:spcPct val="100000"/>
              </a:lnSpc>
              <a:spcBef>
                <a:spcPts val="300"/>
              </a:spcBef>
              <a:spcAft>
                <a:spcPts val="0"/>
              </a:spcAft>
              <a:buNone/>
            </a:pPr>
            <a:r>
              <a:rPr b="1" lang="en-US" sz="2200">
                <a:latin typeface="Montserrat"/>
                <a:ea typeface="Montserrat"/>
                <a:cs typeface="Montserrat"/>
                <a:sym typeface="Montserrat"/>
              </a:rPr>
              <a:t>For analog output,</a:t>
            </a:r>
            <a:endParaRPr b="1" sz="2200">
              <a:latin typeface="Montserrat"/>
              <a:ea typeface="Montserrat"/>
              <a:cs typeface="Montserrat"/>
              <a:sym typeface="Montserrat"/>
            </a:endParaRPr>
          </a:p>
          <a:p>
            <a:pPr indent="0" lvl="0" marL="0" marR="4951095" rtl="0" algn="l">
              <a:lnSpc>
                <a:spcPct val="114300"/>
              </a:lnSpc>
              <a:spcBef>
                <a:spcPts val="0"/>
              </a:spcBef>
              <a:spcAft>
                <a:spcPts val="0"/>
              </a:spcAft>
              <a:buNone/>
            </a:pPr>
            <a:r>
              <a:rPr lang="en-US" sz="2200">
                <a:latin typeface="Montserrat Medium"/>
                <a:ea typeface="Montserrat Medium"/>
                <a:cs typeface="Montserrat Medium"/>
                <a:sym typeface="Montserrat Medium"/>
              </a:rPr>
              <a:t>Digital Value for ESP32 range is 0 – 4095 bits Therefore,</a:t>
            </a:r>
            <a:endParaRPr sz="2200">
              <a:latin typeface="Montserrat Medium"/>
              <a:ea typeface="Montserrat Medium"/>
              <a:cs typeface="Montserrat Medium"/>
              <a:sym typeface="Montserrat Medium"/>
            </a:endParaRPr>
          </a:p>
          <a:p>
            <a:pPr indent="0" lvl="0" marL="0" marR="5612765" rtl="0" algn="l">
              <a:lnSpc>
                <a:spcPct val="114300"/>
              </a:lnSpc>
              <a:spcBef>
                <a:spcPts val="0"/>
              </a:spcBef>
              <a:spcAft>
                <a:spcPts val="0"/>
              </a:spcAft>
              <a:buNone/>
            </a:pPr>
            <a:r>
              <a:rPr lang="en-US" sz="2200">
                <a:latin typeface="Montserrat Medium"/>
                <a:ea typeface="Montserrat Medium"/>
                <a:cs typeface="Montserrat Medium"/>
                <a:sym typeface="Montserrat Medium"/>
              </a:rPr>
              <a:t>( 0.033/3.3) * 4095 = 41.95 ~ 42 </a:t>
            </a:r>
            <a:endParaRPr sz="2200">
              <a:latin typeface="Montserrat Medium"/>
              <a:ea typeface="Montserrat Medium"/>
              <a:cs typeface="Montserrat Medium"/>
              <a:sym typeface="Montserrat Medium"/>
            </a:endParaRPr>
          </a:p>
          <a:p>
            <a:pPr indent="0" lvl="0" marL="0" marR="5612765" rtl="0" algn="l">
              <a:lnSpc>
                <a:spcPct val="114300"/>
              </a:lnSpc>
              <a:spcBef>
                <a:spcPts val="0"/>
              </a:spcBef>
              <a:spcAft>
                <a:spcPts val="0"/>
              </a:spcAft>
              <a:buNone/>
            </a:pPr>
            <a:r>
              <a:rPr lang="en-US" sz="2200">
                <a:latin typeface="Montserrat Medium"/>
                <a:ea typeface="Montserrat Medium"/>
                <a:cs typeface="Montserrat Medium"/>
                <a:sym typeface="Montserrat Medium"/>
              </a:rPr>
              <a:t>digital When wiper position is 0.2,</a:t>
            </a:r>
            <a:endParaRPr sz="2200">
              <a:latin typeface="Montserrat Medium"/>
              <a:ea typeface="Montserrat Medium"/>
              <a:cs typeface="Montserrat Medium"/>
              <a:sym typeface="Montserrat Medium"/>
            </a:endParaRPr>
          </a:p>
          <a:p>
            <a:pPr indent="0" lvl="0" marL="59689" rtl="0" algn="l">
              <a:lnSpc>
                <a:spcPct val="100000"/>
              </a:lnSpc>
              <a:spcBef>
                <a:spcPts val="300"/>
              </a:spcBef>
              <a:spcAft>
                <a:spcPts val="0"/>
              </a:spcAft>
              <a:buNone/>
            </a:pPr>
            <a:r>
              <a:rPr b="1" lang="en-US" sz="2200">
                <a:latin typeface="Montserrat"/>
                <a:ea typeface="Montserrat"/>
                <a:cs typeface="Montserrat"/>
                <a:sym typeface="Montserrat"/>
              </a:rPr>
              <a:t>For digital output,</a:t>
            </a:r>
            <a:endParaRPr b="1" sz="2200">
              <a:latin typeface="Montserrat"/>
              <a:ea typeface="Montserrat"/>
              <a:cs typeface="Montserrat"/>
              <a:sym typeface="Montserrat"/>
            </a:endParaRPr>
          </a:p>
          <a:p>
            <a:pPr indent="0" lvl="0" marL="59689" rtl="0" algn="l">
              <a:lnSpc>
                <a:spcPct val="100000"/>
              </a:lnSpc>
              <a:spcBef>
                <a:spcPts val="300"/>
              </a:spcBef>
              <a:spcAft>
                <a:spcPts val="0"/>
              </a:spcAft>
              <a:buNone/>
            </a:pPr>
            <a:r>
              <a:rPr lang="en-US" sz="2200">
                <a:latin typeface="Montserrat Medium"/>
                <a:ea typeface="Montserrat Medium"/>
                <a:cs typeface="Montserrat Medium"/>
                <a:sym typeface="Montserrat Medium"/>
              </a:rPr>
              <a:t>Digital output = (0.066/3.3) * 4095 = 81.9 ~ 82 digital</a:t>
            </a:r>
            <a:endParaRPr sz="2200">
              <a:latin typeface="Montserrat Medium"/>
              <a:ea typeface="Montserrat Medium"/>
              <a:cs typeface="Montserrat Medium"/>
              <a:sym typeface="Montserrat Medium"/>
            </a:endParaRPr>
          </a:p>
          <a:p>
            <a:pPr indent="0" lvl="0" marL="0" rtl="0" algn="l">
              <a:lnSpc>
                <a:spcPct val="100000"/>
              </a:lnSpc>
              <a:spcBef>
                <a:spcPts val="300"/>
              </a:spcBef>
              <a:spcAft>
                <a:spcPts val="0"/>
              </a:spcAft>
              <a:buNone/>
            </a:pPr>
            <a:r>
              <a:rPr lang="en-US" sz="2200">
                <a:latin typeface="Montserrat Medium"/>
                <a:ea typeface="Montserrat Medium"/>
                <a:cs typeface="Montserrat Medium"/>
                <a:sym typeface="Montserrat Medium"/>
              </a:rPr>
              <a:t>Therefore, every 0.1 increase in wiper position has 40 digital difference.</a:t>
            </a:r>
            <a:endParaRPr sz="2200">
              <a:latin typeface="Montserrat Medium"/>
              <a:ea typeface="Montserrat Medium"/>
              <a:cs typeface="Montserrat Medium"/>
              <a:sym typeface="Montserrat Medium"/>
            </a:endParaRPr>
          </a:p>
          <a:p>
            <a:pPr indent="0" lvl="0" marL="0" marR="6098540" rtl="0" algn="l">
              <a:lnSpc>
                <a:spcPct val="114300"/>
              </a:lnSpc>
              <a:spcBef>
                <a:spcPts val="0"/>
              </a:spcBef>
              <a:spcAft>
                <a:spcPts val="0"/>
              </a:spcAft>
              <a:buNone/>
            </a:pPr>
            <a:r>
              <a:rPr lang="en-US" sz="2200">
                <a:latin typeface="Montserrat Medium"/>
                <a:ea typeface="Montserrat Medium"/>
                <a:cs typeface="Montserrat Medium"/>
                <a:sym typeface="Montserrat Medium"/>
              </a:rPr>
              <a:t>So in a 50kΩ pot, </a:t>
            </a:r>
            <a:endParaRPr sz="2200">
              <a:latin typeface="Montserrat Medium"/>
              <a:ea typeface="Montserrat Medium"/>
              <a:cs typeface="Montserrat Medium"/>
              <a:sym typeface="Montserrat Medium"/>
            </a:endParaRPr>
          </a:p>
          <a:p>
            <a:pPr indent="0" lvl="0" marL="0" marR="6098540" rtl="0" algn="l">
              <a:lnSpc>
                <a:spcPct val="114300"/>
              </a:lnSpc>
              <a:spcBef>
                <a:spcPts val="0"/>
              </a:spcBef>
              <a:spcAft>
                <a:spcPts val="0"/>
              </a:spcAft>
              <a:buNone/>
            </a:pPr>
            <a:r>
              <a:rPr lang="en-US" sz="2200">
                <a:latin typeface="Montserrat Medium"/>
                <a:ea typeface="Montserrat Medium"/>
                <a:cs typeface="Montserrat Medium"/>
                <a:sym typeface="Montserrat Medium"/>
              </a:rPr>
              <a:t>Vout = (0.1/50) * 3.3 = </a:t>
            </a:r>
            <a:r>
              <a:rPr b="1" lang="en-US" sz="2200">
                <a:latin typeface="Montserrat"/>
                <a:ea typeface="Montserrat"/>
                <a:cs typeface="Montserrat"/>
                <a:sym typeface="Montserrat"/>
              </a:rPr>
              <a:t>0.0066 V</a:t>
            </a:r>
            <a:endParaRPr b="1" sz="2200">
              <a:latin typeface="Montserrat"/>
              <a:ea typeface="Montserrat"/>
              <a:cs typeface="Montserrat"/>
              <a:sym typeface="Montserrat"/>
            </a:endParaRPr>
          </a:p>
          <a:p>
            <a:pPr indent="0" lvl="0" marL="59689" rtl="0" algn="l">
              <a:lnSpc>
                <a:spcPct val="100000"/>
              </a:lnSpc>
              <a:spcBef>
                <a:spcPts val="300"/>
              </a:spcBef>
              <a:spcAft>
                <a:spcPts val="0"/>
              </a:spcAft>
              <a:buNone/>
            </a:pPr>
            <a:r>
              <a:rPr lang="en-US" sz="2200">
                <a:latin typeface="Montserrat Medium"/>
                <a:ea typeface="Montserrat Medium"/>
                <a:cs typeface="Montserrat Medium"/>
                <a:sym typeface="Montserrat Medium"/>
              </a:rPr>
              <a:t>Vout = (0.0066/3.3) * 4095 = </a:t>
            </a:r>
            <a:r>
              <a:rPr b="1" lang="en-US" sz="2200">
                <a:latin typeface="Montserrat"/>
                <a:ea typeface="Montserrat"/>
                <a:cs typeface="Montserrat"/>
                <a:sym typeface="Montserrat"/>
              </a:rPr>
              <a:t>8.19 ~ 9 V</a:t>
            </a:r>
            <a:endParaRPr b="1" sz="2200">
              <a:latin typeface="Montserrat"/>
              <a:ea typeface="Montserrat"/>
              <a:cs typeface="Montserrat"/>
              <a:sym typeface="Montserrat"/>
            </a:endParaRPr>
          </a:p>
          <a:p>
            <a:pPr indent="0" lvl="0" marL="0" rtl="0" algn="l">
              <a:lnSpc>
                <a:spcPct val="100000"/>
              </a:lnSpc>
              <a:spcBef>
                <a:spcPts val="300"/>
              </a:spcBef>
              <a:spcAft>
                <a:spcPts val="0"/>
              </a:spcAft>
              <a:buNone/>
            </a:pPr>
            <a:r>
              <a:rPr lang="en-US" sz="2200">
                <a:latin typeface="Montserrat Medium"/>
                <a:ea typeface="Montserrat Medium"/>
                <a:cs typeface="Montserrat Medium"/>
                <a:sym typeface="Montserrat Medium"/>
              </a:rPr>
              <a:t>and,</a:t>
            </a:r>
            <a:endParaRPr sz="2200">
              <a:latin typeface="Montserrat Medium"/>
              <a:ea typeface="Montserrat Medium"/>
              <a:cs typeface="Montserrat Medium"/>
              <a:sym typeface="Montserrat Medium"/>
            </a:endParaRPr>
          </a:p>
          <a:p>
            <a:pPr indent="0" lvl="0" marL="0" marR="5696585" rtl="0" algn="l">
              <a:lnSpc>
                <a:spcPct val="114300"/>
              </a:lnSpc>
              <a:spcBef>
                <a:spcPts val="0"/>
              </a:spcBef>
              <a:spcAft>
                <a:spcPts val="0"/>
              </a:spcAft>
              <a:buNone/>
            </a:pPr>
            <a:r>
              <a:rPr lang="en-US" sz="2200">
                <a:latin typeface="Montserrat Medium"/>
                <a:ea typeface="Montserrat Medium"/>
                <a:cs typeface="Montserrat Medium"/>
                <a:sym typeface="Montserrat Medium"/>
              </a:rPr>
              <a:t>Vout = (0.2/50) * 3.3 = </a:t>
            </a:r>
            <a:r>
              <a:rPr b="1" lang="en-US" sz="2200">
                <a:latin typeface="Montserrat"/>
                <a:ea typeface="Montserrat"/>
                <a:cs typeface="Montserrat"/>
                <a:sym typeface="Montserrat"/>
              </a:rPr>
              <a:t>0.0132 V</a:t>
            </a:r>
            <a:r>
              <a:rPr lang="en-US" sz="2200">
                <a:latin typeface="Montserrat Medium"/>
                <a:ea typeface="Montserrat Medium"/>
                <a:cs typeface="Montserrat Medium"/>
                <a:sym typeface="Montserrat Medium"/>
              </a:rPr>
              <a:t> </a:t>
            </a:r>
            <a:endParaRPr sz="2200">
              <a:latin typeface="Montserrat Medium"/>
              <a:ea typeface="Montserrat Medium"/>
              <a:cs typeface="Montserrat Medium"/>
              <a:sym typeface="Montserrat Medium"/>
            </a:endParaRPr>
          </a:p>
          <a:p>
            <a:pPr indent="0" lvl="0" marL="0" marR="5696585" rtl="0" algn="l">
              <a:lnSpc>
                <a:spcPct val="114300"/>
              </a:lnSpc>
              <a:spcBef>
                <a:spcPts val="0"/>
              </a:spcBef>
              <a:spcAft>
                <a:spcPts val="0"/>
              </a:spcAft>
              <a:buNone/>
            </a:pPr>
            <a:r>
              <a:rPr lang="en-US" sz="2200">
                <a:latin typeface="Montserrat Medium"/>
                <a:ea typeface="Montserrat Medium"/>
                <a:cs typeface="Montserrat Medium"/>
                <a:sym typeface="Montserrat Medium"/>
              </a:rPr>
              <a:t>Vout = (0.0132/3.3) * 4095 = </a:t>
            </a:r>
            <a:r>
              <a:rPr b="1" lang="en-US" sz="2200">
                <a:latin typeface="Montserrat"/>
                <a:ea typeface="Montserrat"/>
                <a:cs typeface="Montserrat"/>
                <a:sym typeface="Montserrat"/>
              </a:rPr>
              <a:t>16.38 ~ 17 V</a:t>
            </a:r>
            <a:endParaRPr b="1" sz="2200">
              <a:latin typeface="Montserrat"/>
              <a:ea typeface="Montserrat"/>
              <a:cs typeface="Montserrat"/>
              <a:sym typeface="Montserrat"/>
            </a:endParaRPr>
          </a:p>
          <a:p>
            <a:pPr indent="0" lvl="0" marL="59689" rtl="0" algn="l">
              <a:lnSpc>
                <a:spcPct val="100000"/>
              </a:lnSpc>
              <a:spcBef>
                <a:spcPts val="300"/>
              </a:spcBef>
              <a:spcAft>
                <a:spcPts val="0"/>
              </a:spcAft>
              <a:buNone/>
            </a:pPr>
            <a:r>
              <a:rPr lang="en-US" sz="2200">
                <a:latin typeface="Montserrat Medium"/>
                <a:ea typeface="Montserrat Medium"/>
                <a:cs typeface="Montserrat Medium"/>
                <a:sym typeface="Montserrat Medium"/>
              </a:rPr>
              <a:t>17 – 9 = 8 diff</a:t>
            </a:r>
            <a:endParaRPr sz="2200">
              <a:latin typeface="Montserrat Medium"/>
              <a:ea typeface="Montserrat Medium"/>
              <a:cs typeface="Montserrat Medium"/>
              <a:sym typeface="Montserrat Medium"/>
            </a:endParaRPr>
          </a:p>
          <a:p>
            <a:pPr indent="0" lvl="0" marL="59689" rtl="0" algn="l">
              <a:lnSpc>
                <a:spcPct val="100000"/>
              </a:lnSpc>
              <a:spcBef>
                <a:spcPts val="300"/>
              </a:spcBef>
              <a:spcAft>
                <a:spcPts val="0"/>
              </a:spcAft>
              <a:buNone/>
            </a:pPr>
            <a:r>
              <a:rPr lang="en-US" sz="2200">
                <a:latin typeface="Montserrat Medium"/>
                <a:ea typeface="Montserrat Medium"/>
                <a:cs typeface="Montserrat Medium"/>
                <a:sym typeface="Montserrat Medium"/>
              </a:rPr>
              <a:t>Therefore, it is cocncluded that the </a:t>
            </a:r>
            <a:r>
              <a:rPr b="1" lang="en-US" sz="2200">
                <a:latin typeface="Montserrat"/>
                <a:ea typeface="Montserrat"/>
                <a:cs typeface="Montserrat"/>
                <a:sym typeface="Montserrat"/>
              </a:rPr>
              <a:t>10KΩ is more sensitive than the 50KΩ pot</a:t>
            </a:r>
            <a:r>
              <a:rPr lang="en-US" sz="2200">
                <a:latin typeface="Montserrat Medium"/>
                <a:ea typeface="Montserrat Medium"/>
                <a:cs typeface="Montserrat Medium"/>
                <a:sym typeface="Montserrat Medium"/>
              </a:rPr>
              <a:t>.</a:t>
            </a:r>
            <a:endParaRPr sz="2200">
              <a:latin typeface="Montserrat Medium"/>
              <a:ea typeface="Montserrat Medium"/>
              <a:cs typeface="Montserrat Medium"/>
              <a:sym typeface="Montserrat Medium"/>
            </a:endParaRPr>
          </a:p>
          <a:p>
            <a:pPr indent="0" lvl="0" marL="12065" marR="5080" rtl="0" algn="l">
              <a:lnSpc>
                <a:spcPct val="114300"/>
              </a:lnSpc>
              <a:spcBef>
                <a:spcPts val="0"/>
              </a:spcBef>
              <a:spcAft>
                <a:spcPts val="0"/>
              </a:spcAft>
              <a:buNone/>
            </a:pPr>
            <a:r>
              <a:rPr lang="en-US" sz="2200">
                <a:latin typeface="Montserrat Medium"/>
                <a:ea typeface="Montserrat Medium"/>
                <a:cs typeface="Montserrat Medium"/>
                <a:sym typeface="Montserrat Medium"/>
              </a:rPr>
              <a:t>We prefer to use a 10KΩ pot for it is easier to control and provide a wide range of motion compared to the 50KΩ pot. It is also typically </a:t>
            </a:r>
            <a:r>
              <a:rPr b="1" lang="en-US" sz="2200">
                <a:latin typeface="Montserrat"/>
                <a:ea typeface="Montserrat"/>
                <a:cs typeface="Montserrat"/>
                <a:sym typeface="Montserrat"/>
              </a:rPr>
              <a:t>less expensive</a:t>
            </a:r>
            <a:r>
              <a:rPr lang="en-US" sz="2200">
                <a:latin typeface="Montserrat Medium"/>
                <a:ea typeface="Montserrat Medium"/>
                <a:cs typeface="Montserrat Medium"/>
                <a:sym typeface="Montserrat Medium"/>
              </a:rPr>
              <a:t> to use a 10KΩ. It also much more compatible compared to the 50KΩ pot.</a:t>
            </a:r>
            <a:endParaRPr sz="2200">
              <a:latin typeface="Montserrat Medium"/>
              <a:ea typeface="Montserrat Medium"/>
              <a:cs typeface="Montserrat Medium"/>
              <a:sym typeface="Montserrat Medium"/>
            </a:endParaRPr>
          </a:p>
        </p:txBody>
      </p:sp>
      <p:sp>
        <p:nvSpPr>
          <p:cNvPr id="286" name="Google Shape;286;p22"/>
          <p:cNvSpPr txBox="1"/>
          <p:nvPr>
            <p:ph type="title"/>
          </p:nvPr>
        </p:nvSpPr>
        <p:spPr>
          <a:xfrm>
            <a:off x="7224951" y="611625"/>
            <a:ext cx="38331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CALCULATIONS</a:t>
            </a:r>
            <a:endParaRPr b="1" sz="36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23"/>
          <p:cNvGrpSpPr/>
          <p:nvPr/>
        </p:nvGrpSpPr>
        <p:grpSpPr>
          <a:xfrm>
            <a:off x="365169" y="413161"/>
            <a:ext cx="17552670" cy="9451340"/>
            <a:chOff x="365169" y="413161"/>
            <a:chExt cx="17552670" cy="9451340"/>
          </a:xfrm>
        </p:grpSpPr>
        <p:sp>
          <p:nvSpPr>
            <p:cNvPr id="292" name="Google Shape;292;p23"/>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3" name="Google Shape;293;p23"/>
            <p:cNvSpPr/>
            <p:nvPr/>
          </p:nvSpPr>
          <p:spPr>
            <a:xfrm>
              <a:off x="567424" y="630003"/>
              <a:ext cx="17148175" cy="9017635"/>
            </a:xfrm>
            <a:custGeom>
              <a:rect b="b" l="l" r="r" t="t"/>
              <a:pathLst>
                <a:path extrusionOk="0" h="9017635" w="17148175">
                  <a:moveTo>
                    <a:pt x="0" y="9017198"/>
                  </a:moveTo>
                  <a:lnTo>
                    <a:pt x="0" y="0"/>
                  </a:lnTo>
                  <a:lnTo>
                    <a:pt x="17147625" y="0"/>
                  </a:lnTo>
                  <a:lnTo>
                    <a:pt x="17147625" y="9017198"/>
                  </a:lnTo>
                  <a:lnTo>
                    <a:pt x="0" y="901719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94" name="Google Shape;294;p23"/>
            <p:cNvPicPr preferRelativeResize="0"/>
            <p:nvPr/>
          </p:nvPicPr>
          <p:blipFill rotWithShape="1">
            <a:blip r:embed="rId3">
              <a:alphaModFix/>
            </a:blip>
            <a:srcRect b="0" l="675" r="1458" t="0"/>
            <a:stretch/>
          </p:blipFill>
          <p:spPr>
            <a:xfrm>
              <a:off x="2182663" y="1799950"/>
              <a:ext cx="13917701" cy="4181475"/>
            </a:xfrm>
            <a:prstGeom prst="rect">
              <a:avLst/>
            </a:prstGeom>
            <a:noFill/>
            <a:ln>
              <a:noFill/>
            </a:ln>
          </p:spPr>
        </p:pic>
      </p:grpSp>
      <p:sp>
        <p:nvSpPr>
          <p:cNvPr id="295" name="Google Shape;295;p23"/>
          <p:cNvSpPr txBox="1"/>
          <p:nvPr/>
        </p:nvSpPr>
        <p:spPr>
          <a:xfrm>
            <a:off x="7672216" y="9609325"/>
            <a:ext cx="2943860" cy="314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900">
                <a:solidFill>
                  <a:srgbClr val="FFFFFF"/>
                </a:solidFill>
                <a:latin typeface="Trebuchet MS"/>
                <a:ea typeface="Trebuchet MS"/>
                <a:cs typeface="Trebuchet MS"/>
                <a:sym typeface="Trebuchet MS"/>
              </a:rPr>
              <a:t>Your paragraph text</a:t>
            </a:r>
            <a:endParaRPr sz="1900">
              <a:latin typeface="Trebuchet MS"/>
              <a:ea typeface="Trebuchet MS"/>
              <a:cs typeface="Trebuchet MS"/>
              <a:sym typeface="Trebuchet MS"/>
            </a:endParaRPr>
          </a:p>
        </p:txBody>
      </p:sp>
      <p:sp>
        <p:nvSpPr>
          <p:cNvPr id="296" name="Google Shape;296;p23"/>
          <p:cNvSpPr txBox="1"/>
          <p:nvPr/>
        </p:nvSpPr>
        <p:spPr>
          <a:xfrm>
            <a:off x="928105" y="6507550"/>
            <a:ext cx="16426800" cy="1937100"/>
          </a:xfrm>
          <a:prstGeom prst="rect">
            <a:avLst/>
          </a:prstGeom>
          <a:noFill/>
          <a:ln>
            <a:noFill/>
          </a:ln>
        </p:spPr>
        <p:txBody>
          <a:bodyPr anchorCtr="0" anchor="t" bIns="0" lIns="0" spcFirstLastPara="1" rIns="0" wrap="square" tIns="12700">
            <a:spAutoFit/>
          </a:bodyPr>
          <a:lstStyle/>
          <a:p>
            <a:pPr indent="-406400" lvl="0" marL="457200" marR="5080" rtl="0" algn="just">
              <a:lnSpc>
                <a:spcPct val="115500"/>
              </a:lnSpc>
              <a:spcBef>
                <a:spcPts val="0"/>
              </a:spcBef>
              <a:spcAft>
                <a:spcPts val="0"/>
              </a:spcAft>
              <a:buSzPts val="2800"/>
              <a:buFont typeface="Arial"/>
              <a:buChar char="●"/>
            </a:pPr>
            <a:r>
              <a:rPr lang="en-US" sz="2800">
                <a:latin typeface="Montserrat Medium"/>
                <a:ea typeface="Montserrat Medium"/>
                <a:cs typeface="Montserrat Medium"/>
                <a:sym typeface="Montserrat Medium"/>
              </a:rPr>
              <a:t>Degree stands for the </a:t>
            </a:r>
            <a:r>
              <a:rPr b="1" lang="en-US" sz="2800">
                <a:latin typeface="Montserrat"/>
                <a:ea typeface="Montserrat"/>
                <a:cs typeface="Montserrat"/>
                <a:sym typeface="Montserrat"/>
              </a:rPr>
              <a:t>degree of rotation</a:t>
            </a:r>
            <a:r>
              <a:rPr lang="en-US" sz="2800">
                <a:latin typeface="Montserrat Medium"/>
                <a:ea typeface="Montserrat Medium"/>
                <a:cs typeface="Montserrat Medium"/>
                <a:sym typeface="Montserrat Medium"/>
              </a:rPr>
              <a:t> that will be allowed by the movement of fingers through the spool and tensioner , that will ultimately affect the potentiometer values. The above table is a variety of readings taken by us to determine the </a:t>
            </a:r>
            <a:r>
              <a:rPr b="1" lang="en-US" sz="2800">
                <a:latin typeface="Montserrat"/>
                <a:ea typeface="Montserrat"/>
                <a:cs typeface="Montserrat"/>
                <a:sym typeface="Montserrat"/>
              </a:rPr>
              <a:t>mean value</a:t>
            </a:r>
            <a:r>
              <a:rPr lang="en-US" sz="2800">
                <a:latin typeface="Montserrat Medium"/>
                <a:ea typeface="Montserrat Medium"/>
                <a:cs typeface="Montserrat Medium"/>
                <a:sym typeface="Montserrat Medium"/>
              </a:rPr>
              <a:t>.</a:t>
            </a:r>
            <a:endParaRPr sz="2800">
              <a:latin typeface="Montserrat Medium"/>
              <a:ea typeface="Montserrat Medium"/>
              <a:cs typeface="Montserrat Medium"/>
              <a:sym typeface="Montserrat Medium"/>
            </a:endParaRPr>
          </a:p>
          <a:p>
            <a:pPr indent="-406400" lvl="0" marL="457200" rtl="0" algn="just">
              <a:lnSpc>
                <a:spcPct val="100000"/>
              </a:lnSpc>
              <a:spcBef>
                <a:spcPts val="0"/>
              </a:spcBef>
              <a:spcAft>
                <a:spcPts val="0"/>
              </a:spcAft>
              <a:buSzPts val="2800"/>
              <a:buFont typeface="Arial"/>
              <a:buChar char="●"/>
            </a:pPr>
            <a:r>
              <a:rPr lang="en-US" sz="2800">
                <a:latin typeface="Montserrat Medium"/>
                <a:ea typeface="Montserrat Medium"/>
                <a:cs typeface="Montserrat Medium"/>
                <a:sym typeface="Montserrat Medium"/>
              </a:rPr>
              <a:t>The mean is calculated as the average of all the values for that specific degree.</a:t>
            </a:r>
            <a:endParaRPr sz="2800">
              <a:latin typeface="Montserrat Medium"/>
              <a:ea typeface="Montserrat Medium"/>
              <a:cs typeface="Montserrat Medium"/>
              <a:sym typeface="Montserrat Medium"/>
            </a:endParaRPr>
          </a:p>
        </p:txBody>
      </p:sp>
      <p:sp>
        <p:nvSpPr>
          <p:cNvPr id="297" name="Google Shape;297;p23"/>
          <p:cNvSpPr txBox="1"/>
          <p:nvPr>
            <p:ph type="title"/>
          </p:nvPr>
        </p:nvSpPr>
        <p:spPr>
          <a:xfrm>
            <a:off x="7224951" y="689550"/>
            <a:ext cx="38331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CALCULATIONS</a:t>
            </a:r>
            <a:endParaRPr b="1" sz="36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24"/>
          <p:cNvGrpSpPr/>
          <p:nvPr/>
        </p:nvGrpSpPr>
        <p:grpSpPr>
          <a:xfrm>
            <a:off x="569924" y="602427"/>
            <a:ext cx="17148175" cy="9017635"/>
            <a:chOff x="570187" y="576652"/>
            <a:chExt cx="17148175" cy="9017635"/>
          </a:xfrm>
        </p:grpSpPr>
        <p:sp>
          <p:nvSpPr>
            <p:cNvPr id="303" name="Google Shape;303;p24"/>
            <p:cNvSpPr/>
            <p:nvPr/>
          </p:nvSpPr>
          <p:spPr>
            <a:xfrm>
              <a:off x="570187" y="576652"/>
              <a:ext cx="17148175" cy="9017635"/>
            </a:xfrm>
            <a:custGeom>
              <a:rect b="b" l="l" r="r" t="t"/>
              <a:pathLst>
                <a:path extrusionOk="0" h="9017635" w="17148175">
                  <a:moveTo>
                    <a:pt x="0" y="9017198"/>
                  </a:moveTo>
                  <a:lnTo>
                    <a:pt x="0" y="0"/>
                  </a:lnTo>
                  <a:lnTo>
                    <a:pt x="17147625" y="0"/>
                  </a:lnTo>
                  <a:lnTo>
                    <a:pt x="17147625" y="9017198"/>
                  </a:lnTo>
                  <a:lnTo>
                    <a:pt x="0" y="901719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04" name="Google Shape;304;p24"/>
            <p:cNvPicPr preferRelativeResize="0"/>
            <p:nvPr/>
          </p:nvPicPr>
          <p:blipFill rotWithShape="1">
            <a:blip r:embed="rId3">
              <a:alphaModFix/>
            </a:blip>
            <a:srcRect b="0" l="0" r="0" t="0"/>
            <a:stretch/>
          </p:blipFill>
          <p:spPr>
            <a:xfrm>
              <a:off x="2856121" y="1821347"/>
              <a:ext cx="12576309" cy="7629524"/>
            </a:xfrm>
            <a:prstGeom prst="rect">
              <a:avLst/>
            </a:prstGeom>
            <a:noFill/>
            <a:ln>
              <a:noFill/>
            </a:ln>
          </p:spPr>
        </p:pic>
      </p:grpSp>
      <p:sp>
        <p:nvSpPr>
          <p:cNvPr id="305" name="Google Shape;305;p24"/>
          <p:cNvSpPr txBox="1"/>
          <p:nvPr>
            <p:ph type="title"/>
          </p:nvPr>
        </p:nvSpPr>
        <p:spPr>
          <a:xfrm>
            <a:off x="5712300" y="743975"/>
            <a:ext cx="68634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GRAPH FOR </a:t>
            </a:r>
            <a:r>
              <a:rPr b="1" lang="en-US" sz="3600">
                <a:latin typeface="Montserrat"/>
                <a:ea typeface="Montserrat"/>
                <a:cs typeface="Montserrat"/>
                <a:sym typeface="Montserrat"/>
              </a:rPr>
              <a:t>CALCULATIONS</a:t>
            </a:r>
            <a:endParaRPr b="1" sz="36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25"/>
          <p:cNvGrpSpPr/>
          <p:nvPr/>
        </p:nvGrpSpPr>
        <p:grpSpPr>
          <a:xfrm>
            <a:off x="365169" y="413164"/>
            <a:ext cx="17552670" cy="9451340"/>
            <a:chOff x="365169" y="413164"/>
            <a:chExt cx="17552670" cy="9451340"/>
          </a:xfrm>
        </p:grpSpPr>
        <p:sp>
          <p:nvSpPr>
            <p:cNvPr id="311" name="Google Shape;311;p25"/>
            <p:cNvSpPr/>
            <p:nvPr/>
          </p:nvSpPr>
          <p:spPr>
            <a:xfrm>
              <a:off x="365169" y="413164"/>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12" name="Google Shape;312;p25"/>
            <p:cNvSpPr/>
            <p:nvPr/>
          </p:nvSpPr>
          <p:spPr>
            <a:xfrm>
              <a:off x="570187" y="576655"/>
              <a:ext cx="17148175" cy="9017635"/>
            </a:xfrm>
            <a:custGeom>
              <a:rect b="b" l="l" r="r" t="t"/>
              <a:pathLst>
                <a:path extrusionOk="0" h="9017635" w="17148175">
                  <a:moveTo>
                    <a:pt x="0" y="0"/>
                  </a:moveTo>
                  <a:lnTo>
                    <a:pt x="17147625" y="0"/>
                  </a:lnTo>
                  <a:lnTo>
                    <a:pt x="17147625" y="9017197"/>
                  </a:lnTo>
                  <a:lnTo>
                    <a:pt x="0" y="901719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13" name="Google Shape;313;p25"/>
          <p:cNvSpPr txBox="1"/>
          <p:nvPr>
            <p:ph idx="1" type="body"/>
          </p:nvPr>
        </p:nvSpPr>
        <p:spPr>
          <a:xfrm>
            <a:off x="742113" y="2008787"/>
            <a:ext cx="16798800" cy="6260100"/>
          </a:xfrm>
          <a:prstGeom prst="rect">
            <a:avLst/>
          </a:prstGeom>
          <a:noFill/>
          <a:ln>
            <a:noFill/>
          </a:ln>
        </p:spPr>
        <p:txBody>
          <a:bodyPr anchorCtr="0" anchor="t" bIns="0" lIns="0" spcFirstLastPara="1" rIns="0" wrap="square" tIns="12700">
            <a:spAutoFit/>
          </a:bodyPr>
          <a:lstStyle/>
          <a:p>
            <a:pPr indent="0" lvl="0" marL="101600" rtl="0" algn="l">
              <a:lnSpc>
                <a:spcPct val="100000"/>
              </a:lnSpc>
              <a:spcBef>
                <a:spcPts val="0"/>
              </a:spcBef>
              <a:spcAft>
                <a:spcPts val="0"/>
              </a:spcAft>
              <a:buNone/>
            </a:pPr>
            <a:r>
              <a:rPr b="1" lang="en-US" sz="3000">
                <a:latin typeface="Montserrat"/>
                <a:ea typeface="Montserrat"/>
                <a:cs typeface="Montserrat"/>
                <a:sym typeface="Montserrat"/>
              </a:rPr>
              <a:t>Calculation of the pot degree values:</a:t>
            </a:r>
            <a:endParaRPr b="1" sz="3000">
              <a:latin typeface="Montserrat"/>
              <a:ea typeface="Montserrat"/>
              <a:cs typeface="Montserrat"/>
              <a:sym typeface="Montserrat"/>
            </a:endParaRPr>
          </a:p>
          <a:p>
            <a:pPr indent="0" lvl="0" marL="101600" rtl="0" algn="l">
              <a:lnSpc>
                <a:spcPct val="100000"/>
              </a:lnSpc>
              <a:spcBef>
                <a:spcPts val="0"/>
              </a:spcBef>
              <a:spcAft>
                <a:spcPts val="0"/>
              </a:spcAft>
              <a:buNone/>
            </a:pPr>
            <a:r>
              <a:t/>
            </a:r>
            <a:endParaRPr sz="3000">
              <a:latin typeface="Montserrat Medium"/>
              <a:ea typeface="Montserrat Medium"/>
              <a:cs typeface="Montserrat Medium"/>
              <a:sym typeface="Montserrat Medium"/>
            </a:endParaRPr>
          </a:p>
          <a:p>
            <a:pPr indent="0" lvl="0" marL="114935" marR="5080" rtl="0" algn="l">
              <a:lnSpc>
                <a:spcPct val="115000"/>
              </a:lnSpc>
              <a:spcBef>
                <a:spcPts val="0"/>
              </a:spcBef>
              <a:spcAft>
                <a:spcPts val="0"/>
              </a:spcAft>
              <a:buNone/>
            </a:pPr>
            <a:r>
              <a:rPr lang="en-US" sz="3000">
                <a:latin typeface="Montserrat Medium"/>
                <a:ea typeface="Montserrat Medium"/>
                <a:cs typeface="Montserrat Medium"/>
                <a:sym typeface="Montserrat Medium"/>
              </a:rPr>
              <a:t>Degree calculation based on potentiometer input value </a:t>
            </a:r>
            <a:endParaRPr sz="3000">
              <a:latin typeface="Montserrat Medium"/>
              <a:ea typeface="Montserrat Medium"/>
              <a:cs typeface="Montserrat Medium"/>
              <a:sym typeface="Montserrat Medium"/>
            </a:endParaRPr>
          </a:p>
          <a:p>
            <a:pPr indent="0" lvl="0" marL="114935" marR="5080" rtl="0" algn="l">
              <a:lnSpc>
                <a:spcPct val="115000"/>
              </a:lnSpc>
              <a:spcBef>
                <a:spcPts val="0"/>
              </a:spcBef>
              <a:spcAft>
                <a:spcPts val="0"/>
              </a:spcAft>
              <a:buNone/>
            </a:pPr>
            <a:r>
              <a:t/>
            </a:r>
            <a:endParaRPr sz="3000">
              <a:latin typeface="Montserrat Medium"/>
              <a:ea typeface="Montserrat Medium"/>
              <a:cs typeface="Montserrat Medium"/>
              <a:sym typeface="Montserrat Medium"/>
            </a:endParaRPr>
          </a:p>
          <a:p>
            <a:pPr indent="0" lvl="0" marL="114935" marR="5080" rtl="0" algn="l">
              <a:lnSpc>
                <a:spcPct val="115000"/>
              </a:lnSpc>
              <a:spcBef>
                <a:spcPts val="0"/>
              </a:spcBef>
              <a:spcAft>
                <a:spcPts val="0"/>
              </a:spcAft>
              <a:buNone/>
            </a:pPr>
            <a:r>
              <a:rPr b="1" lang="en-US" sz="3000">
                <a:latin typeface="Montserrat"/>
                <a:ea typeface="Montserrat"/>
                <a:cs typeface="Montserrat"/>
                <a:sym typeface="Montserrat"/>
              </a:rPr>
              <a:t>servoAngle_degree</a:t>
            </a:r>
            <a:r>
              <a:rPr lang="en-US" sz="3000">
                <a:latin typeface="Montserrat Medium"/>
                <a:ea typeface="Montserrat Medium"/>
                <a:cs typeface="Montserrat Medium"/>
                <a:sym typeface="Montserrat Medium"/>
              </a:rPr>
              <a:t> = (180 / potentiometer_val_final - potentiometer_val_initial) *</a:t>
            </a:r>
            <a:endParaRPr sz="3000">
              <a:latin typeface="Montserrat Medium"/>
              <a:ea typeface="Montserrat Medium"/>
              <a:cs typeface="Montserrat Medium"/>
              <a:sym typeface="Montserrat Medium"/>
            </a:endParaRPr>
          </a:p>
          <a:p>
            <a:pPr indent="0" lvl="0" marL="102235" marR="415290" rtl="0" algn="l">
              <a:lnSpc>
                <a:spcPct val="115000"/>
              </a:lnSpc>
              <a:spcBef>
                <a:spcPts val="645"/>
              </a:spcBef>
              <a:spcAft>
                <a:spcPts val="0"/>
              </a:spcAft>
              <a:buNone/>
            </a:pPr>
            <a:r>
              <a:rPr lang="en-US" sz="3000">
                <a:latin typeface="Montserrat Medium"/>
                <a:ea typeface="Montserrat Medium"/>
                <a:cs typeface="Montserrat Medium"/>
                <a:sym typeface="Montserrat Medium"/>
              </a:rPr>
              <a:t>(potentiometer_val_present-potentiometer_val_initial));</a:t>
            </a:r>
            <a:endParaRPr sz="3000">
              <a:latin typeface="Montserrat Medium"/>
              <a:ea typeface="Montserrat Medium"/>
              <a:cs typeface="Montserrat Medium"/>
              <a:sym typeface="Montserrat Medium"/>
            </a:endParaRPr>
          </a:p>
          <a:p>
            <a:pPr indent="0" lvl="0" marL="102235" rtl="0" algn="l">
              <a:lnSpc>
                <a:spcPct val="115000"/>
              </a:lnSpc>
              <a:spcBef>
                <a:spcPts val="0"/>
              </a:spcBef>
              <a:spcAft>
                <a:spcPts val="0"/>
              </a:spcAft>
              <a:buNone/>
            </a:pPr>
            <a:r>
              <a:rPr lang="en-US" sz="3000">
                <a:latin typeface="Montserrat Medium"/>
                <a:ea typeface="Montserrat Medium"/>
                <a:cs typeface="Montserrat Medium"/>
                <a:sym typeface="Montserrat Medium"/>
              </a:rPr>
              <a:t>( 180 / 4095 - 300 ) * ( 806 - 300 )</a:t>
            </a:r>
            <a:r>
              <a:rPr lang="en-US" sz="3000">
                <a:latin typeface="Montserrat Medium"/>
                <a:ea typeface="Montserrat Medium"/>
                <a:cs typeface="Montserrat Medium"/>
                <a:sym typeface="Montserrat Medium"/>
              </a:rPr>
              <a:t> </a:t>
            </a:r>
            <a:endParaRPr sz="3000">
              <a:latin typeface="Montserrat Medium"/>
              <a:ea typeface="Montserrat Medium"/>
              <a:cs typeface="Montserrat Medium"/>
              <a:sym typeface="Montserrat Medium"/>
            </a:endParaRPr>
          </a:p>
          <a:p>
            <a:pPr indent="0" lvl="0" marL="102235" rtl="0" algn="l">
              <a:lnSpc>
                <a:spcPct val="115000"/>
              </a:lnSpc>
              <a:spcBef>
                <a:spcPts val="0"/>
              </a:spcBef>
              <a:spcAft>
                <a:spcPts val="0"/>
              </a:spcAft>
              <a:buNone/>
            </a:pPr>
            <a:r>
              <a:t/>
            </a:r>
            <a:endParaRPr sz="3000">
              <a:latin typeface="Montserrat Medium"/>
              <a:ea typeface="Montserrat Medium"/>
              <a:cs typeface="Montserrat Medium"/>
              <a:sym typeface="Montserrat Medium"/>
            </a:endParaRPr>
          </a:p>
          <a:p>
            <a:pPr indent="0" lvl="0" marL="102235" rtl="0" algn="l">
              <a:lnSpc>
                <a:spcPct val="115000"/>
              </a:lnSpc>
              <a:spcBef>
                <a:spcPts val="0"/>
              </a:spcBef>
              <a:spcAft>
                <a:spcPts val="0"/>
              </a:spcAft>
              <a:buNone/>
            </a:pPr>
            <a:r>
              <a:rPr lang="en-US" sz="3000">
                <a:latin typeface="Montserrat Medium"/>
                <a:ea typeface="Montserrat Medium"/>
                <a:cs typeface="Montserrat Medium"/>
                <a:sym typeface="Montserrat Medium"/>
              </a:rPr>
              <a:t>servoAngle_degree </a:t>
            </a:r>
            <a:r>
              <a:rPr lang="en-US" sz="3000">
                <a:latin typeface="Montserrat Medium"/>
                <a:ea typeface="Montserrat Medium"/>
                <a:cs typeface="Montserrat Medium"/>
                <a:sym typeface="Montserrat Medium"/>
              </a:rPr>
              <a:t>= </a:t>
            </a:r>
            <a:r>
              <a:rPr b="1" lang="en-US" sz="3000">
                <a:latin typeface="Montserrat"/>
                <a:ea typeface="Montserrat"/>
                <a:cs typeface="Montserrat"/>
                <a:sym typeface="Montserrat"/>
              </a:rPr>
              <a:t>24 degree</a:t>
            </a:r>
            <a:endParaRPr b="1" sz="3000">
              <a:latin typeface="Montserrat"/>
              <a:ea typeface="Montserrat"/>
              <a:cs typeface="Montserrat"/>
              <a:sym typeface="Montserrat"/>
            </a:endParaRPr>
          </a:p>
          <a:p>
            <a:pPr indent="0" lvl="0" marL="102235" rtl="0" algn="l">
              <a:lnSpc>
                <a:spcPct val="115000"/>
              </a:lnSpc>
              <a:spcBef>
                <a:spcPts val="0"/>
              </a:spcBef>
              <a:spcAft>
                <a:spcPts val="0"/>
              </a:spcAft>
              <a:buNone/>
            </a:pPr>
            <a:r>
              <a:t/>
            </a:r>
            <a:endParaRPr sz="3000">
              <a:latin typeface="Montserrat Medium"/>
              <a:ea typeface="Montserrat Medium"/>
              <a:cs typeface="Montserrat Medium"/>
              <a:sym typeface="Montserrat Medium"/>
            </a:endParaRPr>
          </a:p>
          <a:p>
            <a:pPr indent="0" lvl="0" marL="154305" marR="44450" rtl="0" algn="l">
              <a:lnSpc>
                <a:spcPct val="115000"/>
              </a:lnSpc>
              <a:spcBef>
                <a:spcPts val="0"/>
              </a:spcBef>
              <a:spcAft>
                <a:spcPts val="0"/>
              </a:spcAft>
              <a:buNone/>
            </a:pPr>
            <a:r>
              <a:rPr lang="en-US" sz="3000">
                <a:latin typeface="Montserrat Medium"/>
                <a:ea typeface="Montserrat Medium"/>
                <a:cs typeface="Montserrat Medium"/>
                <a:sym typeface="Montserrat Medium"/>
              </a:rPr>
              <a:t>This value is then </a:t>
            </a:r>
            <a:r>
              <a:rPr b="1" lang="en-US" sz="3000">
                <a:latin typeface="Montserrat"/>
                <a:ea typeface="Montserrat"/>
                <a:cs typeface="Montserrat"/>
                <a:sym typeface="Montserrat"/>
              </a:rPr>
              <a:t>transmitted</a:t>
            </a:r>
            <a:r>
              <a:rPr lang="en-US" sz="3000">
                <a:latin typeface="Montserrat Medium"/>
                <a:ea typeface="Montserrat Medium"/>
                <a:cs typeface="Montserrat Medium"/>
                <a:sym typeface="Montserrat Medium"/>
              </a:rPr>
              <a:t> to the ESP32 board placed in the robot as a </a:t>
            </a:r>
            <a:r>
              <a:rPr b="1" lang="en-US" sz="3000">
                <a:latin typeface="Montserrat"/>
                <a:ea typeface="Montserrat"/>
                <a:cs typeface="Montserrat"/>
                <a:sym typeface="Montserrat"/>
              </a:rPr>
              <a:t>control signal</a:t>
            </a:r>
            <a:r>
              <a:rPr lang="en-US" sz="3000">
                <a:latin typeface="Montserrat Medium"/>
                <a:ea typeface="Montserrat Medium"/>
                <a:cs typeface="Montserrat Medium"/>
                <a:sym typeface="Montserrat Medium"/>
              </a:rPr>
              <a:t> for </a:t>
            </a:r>
            <a:r>
              <a:rPr b="1" lang="en-US" sz="3000">
                <a:latin typeface="Montserrat"/>
                <a:ea typeface="Montserrat"/>
                <a:cs typeface="Montserrat"/>
                <a:sym typeface="Montserrat"/>
              </a:rPr>
              <a:t>changing the position</a:t>
            </a:r>
            <a:r>
              <a:rPr lang="en-US" sz="3000">
                <a:latin typeface="Montserrat Medium"/>
                <a:ea typeface="Montserrat Medium"/>
                <a:cs typeface="Montserrat Medium"/>
                <a:sym typeface="Montserrat Medium"/>
              </a:rPr>
              <a:t> of each axis in the robot</a:t>
            </a:r>
            <a:endParaRPr sz="3000">
              <a:latin typeface="Montserrat Medium"/>
              <a:ea typeface="Montserrat Medium"/>
              <a:cs typeface="Montserrat Medium"/>
              <a:sym typeface="Montserrat Medium"/>
            </a:endParaRPr>
          </a:p>
        </p:txBody>
      </p:sp>
      <p:sp>
        <p:nvSpPr>
          <p:cNvPr id="314" name="Google Shape;314;p25"/>
          <p:cNvSpPr txBox="1"/>
          <p:nvPr>
            <p:ph type="title"/>
          </p:nvPr>
        </p:nvSpPr>
        <p:spPr>
          <a:xfrm>
            <a:off x="7188750" y="810850"/>
            <a:ext cx="39105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CALCULATIONS</a:t>
            </a:r>
            <a:endParaRPr b="1" sz="36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26"/>
          <p:cNvGrpSpPr/>
          <p:nvPr/>
        </p:nvGrpSpPr>
        <p:grpSpPr>
          <a:xfrm>
            <a:off x="365169" y="413160"/>
            <a:ext cx="17552670" cy="9451340"/>
            <a:chOff x="365169" y="413160"/>
            <a:chExt cx="17552670" cy="9451340"/>
          </a:xfrm>
        </p:grpSpPr>
        <p:sp>
          <p:nvSpPr>
            <p:cNvPr id="320" name="Google Shape;320;p26"/>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1" name="Google Shape;321;p26"/>
            <p:cNvSpPr/>
            <p:nvPr/>
          </p:nvSpPr>
          <p:spPr>
            <a:xfrm>
              <a:off x="570187" y="576653"/>
              <a:ext cx="17148175" cy="9017635"/>
            </a:xfrm>
            <a:custGeom>
              <a:rect b="b" l="l" r="r" t="t"/>
              <a:pathLst>
                <a:path extrusionOk="0" h="9017635" w="17148175">
                  <a:moveTo>
                    <a:pt x="0" y="9017198"/>
                  </a:moveTo>
                  <a:lnTo>
                    <a:pt x="0" y="0"/>
                  </a:lnTo>
                  <a:lnTo>
                    <a:pt x="17147625" y="0"/>
                  </a:lnTo>
                  <a:lnTo>
                    <a:pt x="17147625" y="9017198"/>
                  </a:lnTo>
                  <a:lnTo>
                    <a:pt x="0" y="901719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22" name="Google Shape;322;p26"/>
          <p:cNvSpPr txBox="1"/>
          <p:nvPr/>
        </p:nvSpPr>
        <p:spPr>
          <a:xfrm>
            <a:off x="4350500" y="723525"/>
            <a:ext cx="95820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3400" u="none" cap="none" strike="noStrike">
                <a:solidFill>
                  <a:srgbClr val="000000"/>
                </a:solidFill>
                <a:latin typeface="Montserrat"/>
                <a:ea typeface="Montserrat"/>
                <a:cs typeface="Montserrat"/>
                <a:sym typeface="Montserrat"/>
              </a:rPr>
              <a:t>DESIGNS FOR 3D PRINTED GLOVE PARTS:</a:t>
            </a:r>
            <a:endParaRPr b="0" i="0" sz="3400" u="none" cap="none" strike="noStrike">
              <a:solidFill>
                <a:srgbClr val="000000"/>
              </a:solidFill>
              <a:latin typeface="Arial"/>
              <a:ea typeface="Arial"/>
              <a:cs typeface="Arial"/>
              <a:sym typeface="Arial"/>
            </a:endParaRPr>
          </a:p>
        </p:txBody>
      </p:sp>
      <p:pic>
        <p:nvPicPr>
          <p:cNvPr id="323" name="Google Shape;323;p26"/>
          <p:cNvPicPr preferRelativeResize="0"/>
          <p:nvPr/>
        </p:nvPicPr>
        <p:blipFill rotWithShape="1">
          <a:blip r:embed="rId3">
            <a:alphaModFix/>
          </a:blip>
          <a:srcRect b="0" l="0" r="0" t="0"/>
          <a:stretch/>
        </p:blipFill>
        <p:spPr>
          <a:xfrm>
            <a:off x="1851303" y="1746449"/>
            <a:ext cx="4077017" cy="2959540"/>
          </a:xfrm>
          <a:prstGeom prst="rect">
            <a:avLst/>
          </a:prstGeom>
          <a:noFill/>
          <a:ln>
            <a:noFill/>
          </a:ln>
        </p:spPr>
      </p:pic>
      <p:pic>
        <p:nvPicPr>
          <p:cNvPr id="324" name="Google Shape;324;p26"/>
          <p:cNvPicPr preferRelativeResize="0"/>
          <p:nvPr/>
        </p:nvPicPr>
        <p:blipFill rotWithShape="1">
          <a:blip r:embed="rId4">
            <a:alphaModFix/>
          </a:blip>
          <a:srcRect b="0" l="0" r="0" t="0"/>
          <a:stretch/>
        </p:blipFill>
        <p:spPr>
          <a:xfrm>
            <a:off x="12359070" y="5509598"/>
            <a:ext cx="4077019" cy="2959540"/>
          </a:xfrm>
          <a:prstGeom prst="rect">
            <a:avLst/>
          </a:prstGeom>
          <a:noFill/>
          <a:ln>
            <a:noFill/>
          </a:ln>
        </p:spPr>
      </p:pic>
      <p:pic>
        <p:nvPicPr>
          <p:cNvPr id="325" name="Google Shape;325;p26"/>
          <p:cNvPicPr preferRelativeResize="0"/>
          <p:nvPr/>
        </p:nvPicPr>
        <p:blipFill rotWithShape="1">
          <a:blip r:embed="rId5">
            <a:alphaModFix/>
          </a:blip>
          <a:srcRect b="0" l="0" r="0" t="0"/>
          <a:stretch/>
        </p:blipFill>
        <p:spPr>
          <a:xfrm>
            <a:off x="1851303" y="5509598"/>
            <a:ext cx="4077018" cy="2959538"/>
          </a:xfrm>
          <a:prstGeom prst="rect">
            <a:avLst/>
          </a:prstGeom>
          <a:noFill/>
          <a:ln>
            <a:noFill/>
          </a:ln>
        </p:spPr>
      </p:pic>
      <p:pic>
        <p:nvPicPr>
          <p:cNvPr id="326" name="Google Shape;326;p26"/>
          <p:cNvPicPr preferRelativeResize="0"/>
          <p:nvPr/>
        </p:nvPicPr>
        <p:blipFill rotWithShape="1">
          <a:blip r:embed="rId6">
            <a:alphaModFix/>
          </a:blip>
          <a:srcRect b="0" l="0" r="0" t="0"/>
          <a:stretch/>
        </p:blipFill>
        <p:spPr>
          <a:xfrm>
            <a:off x="7105187" y="1746449"/>
            <a:ext cx="4077042" cy="2959541"/>
          </a:xfrm>
          <a:prstGeom prst="rect">
            <a:avLst/>
          </a:prstGeom>
          <a:noFill/>
          <a:ln>
            <a:noFill/>
          </a:ln>
        </p:spPr>
      </p:pic>
      <p:pic>
        <p:nvPicPr>
          <p:cNvPr id="327" name="Google Shape;327;p26"/>
          <p:cNvPicPr preferRelativeResize="0"/>
          <p:nvPr/>
        </p:nvPicPr>
        <p:blipFill rotWithShape="1">
          <a:blip r:embed="rId7">
            <a:alphaModFix/>
          </a:blip>
          <a:srcRect b="0" l="0" r="0" t="0"/>
          <a:stretch/>
        </p:blipFill>
        <p:spPr>
          <a:xfrm>
            <a:off x="7105187" y="5509598"/>
            <a:ext cx="4077019" cy="2959542"/>
          </a:xfrm>
          <a:prstGeom prst="rect">
            <a:avLst/>
          </a:prstGeom>
          <a:noFill/>
          <a:ln>
            <a:noFill/>
          </a:ln>
        </p:spPr>
      </p:pic>
      <p:pic>
        <p:nvPicPr>
          <p:cNvPr id="328" name="Google Shape;328;p26"/>
          <p:cNvPicPr preferRelativeResize="0"/>
          <p:nvPr/>
        </p:nvPicPr>
        <p:blipFill rotWithShape="1">
          <a:blip r:embed="rId8">
            <a:alphaModFix/>
          </a:blip>
          <a:srcRect b="0" l="0" r="0" t="0"/>
          <a:stretch/>
        </p:blipFill>
        <p:spPr>
          <a:xfrm>
            <a:off x="12359070" y="1746449"/>
            <a:ext cx="4077018" cy="2959539"/>
          </a:xfrm>
          <a:prstGeom prst="rect">
            <a:avLst/>
          </a:prstGeom>
          <a:noFill/>
          <a:ln>
            <a:noFill/>
          </a:ln>
        </p:spPr>
      </p:pic>
      <p:sp>
        <p:nvSpPr>
          <p:cNvPr id="329" name="Google Shape;329;p26"/>
          <p:cNvSpPr txBox="1"/>
          <p:nvPr/>
        </p:nvSpPr>
        <p:spPr>
          <a:xfrm>
            <a:off x="1879421" y="4776684"/>
            <a:ext cx="407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END CAPS</a:t>
            </a:r>
            <a:endParaRPr b="1" i="0" sz="2400" u="none" cap="none" strike="noStrike">
              <a:solidFill>
                <a:srgbClr val="000000"/>
              </a:solidFill>
              <a:latin typeface="Arial"/>
              <a:ea typeface="Arial"/>
              <a:cs typeface="Arial"/>
              <a:sym typeface="Arial"/>
            </a:endParaRPr>
          </a:p>
        </p:txBody>
      </p:sp>
      <p:sp>
        <p:nvSpPr>
          <p:cNvPr id="330" name="Google Shape;330;p26"/>
          <p:cNvSpPr txBox="1"/>
          <p:nvPr/>
        </p:nvSpPr>
        <p:spPr>
          <a:xfrm>
            <a:off x="7105042" y="4776684"/>
            <a:ext cx="407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SPOOL COVER</a:t>
            </a:r>
            <a:endParaRPr b="1" i="0" sz="2400" u="none" cap="none" strike="noStrike">
              <a:solidFill>
                <a:srgbClr val="000000"/>
              </a:solidFill>
              <a:latin typeface="Arial"/>
              <a:ea typeface="Arial"/>
              <a:cs typeface="Arial"/>
              <a:sym typeface="Arial"/>
            </a:endParaRPr>
          </a:p>
        </p:txBody>
      </p:sp>
      <p:sp>
        <p:nvSpPr>
          <p:cNvPr id="331" name="Google Shape;331;p26"/>
          <p:cNvSpPr txBox="1"/>
          <p:nvPr/>
        </p:nvSpPr>
        <p:spPr>
          <a:xfrm>
            <a:off x="12330663" y="4776684"/>
            <a:ext cx="407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TENSIONER</a:t>
            </a:r>
            <a:endParaRPr b="1" i="0" sz="2400" u="none" cap="none" strike="noStrike">
              <a:solidFill>
                <a:srgbClr val="000000"/>
              </a:solidFill>
              <a:latin typeface="Arial"/>
              <a:ea typeface="Arial"/>
              <a:cs typeface="Arial"/>
              <a:sym typeface="Arial"/>
            </a:endParaRPr>
          </a:p>
        </p:txBody>
      </p:sp>
      <p:sp>
        <p:nvSpPr>
          <p:cNvPr id="332" name="Google Shape;332;p26"/>
          <p:cNvSpPr txBox="1"/>
          <p:nvPr/>
        </p:nvSpPr>
        <p:spPr>
          <a:xfrm>
            <a:off x="1880075" y="8539825"/>
            <a:ext cx="4077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MICROCONTROLLER MOUNT</a:t>
            </a:r>
            <a:endParaRPr b="1" i="0" sz="2400" u="none" cap="none" strike="noStrike">
              <a:solidFill>
                <a:srgbClr val="000000"/>
              </a:solidFill>
              <a:latin typeface="Arial"/>
              <a:ea typeface="Arial"/>
              <a:cs typeface="Arial"/>
              <a:sym typeface="Arial"/>
            </a:endParaRPr>
          </a:p>
        </p:txBody>
      </p:sp>
      <p:sp>
        <p:nvSpPr>
          <p:cNvPr id="333" name="Google Shape;333;p26"/>
          <p:cNvSpPr txBox="1"/>
          <p:nvPr/>
        </p:nvSpPr>
        <p:spPr>
          <a:xfrm>
            <a:off x="7105125" y="8539825"/>
            <a:ext cx="407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HAPTIC SPOOL</a:t>
            </a:r>
            <a:endParaRPr b="1" i="0" sz="2400" u="none" cap="none" strike="noStrike">
              <a:solidFill>
                <a:srgbClr val="000000"/>
              </a:solidFill>
              <a:latin typeface="Arial"/>
              <a:ea typeface="Arial"/>
              <a:cs typeface="Arial"/>
              <a:sym typeface="Arial"/>
            </a:endParaRPr>
          </a:p>
        </p:txBody>
      </p:sp>
      <p:sp>
        <p:nvSpPr>
          <p:cNvPr id="334" name="Google Shape;334;p26"/>
          <p:cNvSpPr txBox="1"/>
          <p:nvPr/>
        </p:nvSpPr>
        <p:spPr>
          <a:xfrm>
            <a:off x="12359075" y="8539825"/>
            <a:ext cx="407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GUIDE NODE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27"/>
          <p:cNvGrpSpPr/>
          <p:nvPr/>
        </p:nvGrpSpPr>
        <p:grpSpPr>
          <a:xfrm>
            <a:off x="365169" y="413160"/>
            <a:ext cx="17552670" cy="9451340"/>
            <a:chOff x="365169" y="413160"/>
            <a:chExt cx="17552670" cy="9451340"/>
          </a:xfrm>
        </p:grpSpPr>
        <p:sp>
          <p:nvSpPr>
            <p:cNvPr id="340" name="Google Shape;340;p27"/>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41" name="Google Shape;341;p27"/>
            <p:cNvSpPr/>
            <p:nvPr/>
          </p:nvSpPr>
          <p:spPr>
            <a:xfrm>
              <a:off x="570187" y="576655"/>
              <a:ext cx="17148175" cy="9017635"/>
            </a:xfrm>
            <a:custGeom>
              <a:rect b="b" l="l" r="r" t="t"/>
              <a:pathLst>
                <a:path extrusionOk="0" h="9017635" w="17148175">
                  <a:moveTo>
                    <a:pt x="0" y="0"/>
                  </a:moveTo>
                  <a:lnTo>
                    <a:pt x="17147625" y="0"/>
                  </a:lnTo>
                  <a:lnTo>
                    <a:pt x="17147625" y="9017197"/>
                  </a:lnTo>
                  <a:lnTo>
                    <a:pt x="0" y="901719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342" name="Google Shape;342;p27"/>
          <p:cNvPicPr preferRelativeResize="0"/>
          <p:nvPr/>
        </p:nvPicPr>
        <p:blipFill rotWithShape="1">
          <a:blip r:embed="rId3">
            <a:alphaModFix/>
          </a:blip>
          <a:srcRect b="0" l="0" r="0" t="0"/>
          <a:stretch/>
        </p:blipFill>
        <p:spPr>
          <a:xfrm>
            <a:off x="9539805" y="2284326"/>
            <a:ext cx="7813346" cy="5187439"/>
          </a:xfrm>
          <a:prstGeom prst="rect">
            <a:avLst/>
          </a:prstGeom>
          <a:noFill/>
          <a:ln>
            <a:noFill/>
          </a:ln>
        </p:spPr>
      </p:pic>
      <p:pic>
        <p:nvPicPr>
          <p:cNvPr id="343" name="Google Shape;343;p27"/>
          <p:cNvPicPr preferRelativeResize="0"/>
          <p:nvPr/>
        </p:nvPicPr>
        <p:blipFill rotWithShape="1">
          <a:blip r:embed="rId4">
            <a:alphaModFix/>
          </a:blip>
          <a:srcRect b="0" l="0" r="0" t="0"/>
          <a:stretch/>
        </p:blipFill>
        <p:spPr>
          <a:xfrm>
            <a:off x="929860" y="2284326"/>
            <a:ext cx="7813344" cy="5187441"/>
          </a:xfrm>
          <a:prstGeom prst="rect">
            <a:avLst/>
          </a:prstGeom>
          <a:noFill/>
          <a:ln>
            <a:noFill/>
          </a:ln>
        </p:spPr>
      </p:pic>
      <p:sp>
        <p:nvSpPr>
          <p:cNvPr id="344" name="Google Shape;344;p27"/>
          <p:cNvSpPr txBox="1"/>
          <p:nvPr/>
        </p:nvSpPr>
        <p:spPr>
          <a:xfrm>
            <a:off x="929875" y="7633375"/>
            <a:ext cx="7813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RIGID MOUNT FOR FORCE-FEEDBACK MECHANISM</a:t>
            </a:r>
            <a:endParaRPr b="1" i="0" sz="2400" u="none" cap="none" strike="noStrike">
              <a:solidFill>
                <a:srgbClr val="000000"/>
              </a:solidFill>
              <a:latin typeface="Arial"/>
              <a:ea typeface="Arial"/>
              <a:cs typeface="Arial"/>
              <a:sym typeface="Arial"/>
            </a:endParaRPr>
          </a:p>
        </p:txBody>
      </p:sp>
      <p:sp>
        <p:nvSpPr>
          <p:cNvPr id="345" name="Google Shape;345;p27"/>
          <p:cNvSpPr txBox="1"/>
          <p:nvPr/>
        </p:nvSpPr>
        <p:spPr>
          <a:xfrm>
            <a:off x="9539785" y="7633384"/>
            <a:ext cx="7813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Arial"/>
                <a:ea typeface="Arial"/>
                <a:cs typeface="Arial"/>
                <a:sym typeface="Arial"/>
              </a:rPr>
              <a:t>MOUNT FOR FORCE-FEEDBACK MECHANISM</a:t>
            </a:r>
            <a:endParaRPr b="1" i="0" sz="2400" u="none" cap="none" strike="noStrike">
              <a:solidFill>
                <a:srgbClr val="000000"/>
              </a:solidFill>
              <a:latin typeface="Arial"/>
              <a:ea typeface="Arial"/>
              <a:cs typeface="Arial"/>
              <a:sym typeface="Arial"/>
            </a:endParaRPr>
          </a:p>
        </p:txBody>
      </p:sp>
      <p:sp>
        <p:nvSpPr>
          <p:cNvPr id="346" name="Google Shape;346;p27"/>
          <p:cNvSpPr txBox="1"/>
          <p:nvPr/>
        </p:nvSpPr>
        <p:spPr>
          <a:xfrm>
            <a:off x="4350513" y="894975"/>
            <a:ext cx="95820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3400" u="none" cap="none" strike="noStrike">
                <a:solidFill>
                  <a:srgbClr val="000000"/>
                </a:solidFill>
                <a:latin typeface="Montserrat"/>
                <a:ea typeface="Montserrat"/>
                <a:cs typeface="Montserrat"/>
                <a:sym typeface="Montserrat"/>
              </a:rPr>
              <a:t>DESIGNS FOR 3D PRINTED GLOVE PARTS:</a:t>
            </a:r>
            <a:endParaRPr b="0" i="0" sz="3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52" name="Google Shape;352;p28"/>
          <p:cNvPicPr preferRelativeResize="0"/>
          <p:nvPr/>
        </p:nvPicPr>
        <p:blipFill rotWithShape="1">
          <a:blip r:embed="rId3">
            <a:alphaModFix/>
          </a:blip>
          <a:srcRect b="0" l="0" r="0" t="0"/>
          <a:stretch/>
        </p:blipFill>
        <p:spPr>
          <a:xfrm>
            <a:off x="1203512" y="1630875"/>
            <a:ext cx="4981727" cy="6991351"/>
          </a:xfrm>
          <a:prstGeom prst="rect">
            <a:avLst/>
          </a:prstGeom>
          <a:noFill/>
          <a:ln>
            <a:noFill/>
          </a:ln>
        </p:spPr>
      </p:pic>
      <p:sp>
        <p:nvSpPr>
          <p:cNvPr id="353" name="Google Shape;353;p28"/>
          <p:cNvSpPr txBox="1"/>
          <p:nvPr/>
        </p:nvSpPr>
        <p:spPr>
          <a:xfrm>
            <a:off x="6885593" y="761250"/>
            <a:ext cx="45168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US" sz="3400">
                <a:latin typeface="Montserrat"/>
                <a:ea typeface="Montserrat"/>
                <a:cs typeface="Montserrat"/>
                <a:sym typeface="Montserrat"/>
              </a:rPr>
              <a:t>FINAL PROTOTYPE</a:t>
            </a:r>
            <a:endParaRPr b="0" i="0" sz="3400" u="none" cap="none" strike="noStrike">
              <a:solidFill>
                <a:srgbClr val="000000"/>
              </a:solidFill>
              <a:latin typeface="Arial"/>
              <a:ea typeface="Arial"/>
              <a:cs typeface="Arial"/>
              <a:sym typeface="Arial"/>
            </a:endParaRPr>
          </a:p>
        </p:txBody>
      </p:sp>
      <p:pic>
        <p:nvPicPr>
          <p:cNvPr id="354" name="Google Shape;354;p28"/>
          <p:cNvPicPr preferRelativeResize="0"/>
          <p:nvPr/>
        </p:nvPicPr>
        <p:blipFill rotWithShape="1">
          <a:blip r:embed="rId4">
            <a:alphaModFix/>
          </a:blip>
          <a:srcRect b="0" l="0" r="0" t="0"/>
          <a:stretch/>
        </p:blipFill>
        <p:spPr>
          <a:xfrm>
            <a:off x="12102763" y="1664775"/>
            <a:ext cx="4981725" cy="6991351"/>
          </a:xfrm>
          <a:prstGeom prst="rect">
            <a:avLst/>
          </a:prstGeom>
          <a:noFill/>
          <a:ln>
            <a:noFill/>
          </a:ln>
        </p:spPr>
      </p:pic>
      <p:pic>
        <p:nvPicPr>
          <p:cNvPr id="355" name="Google Shape;355;p28"/>
          <p:cNvPicPr preferRelativeResize="0"/>
          <p:nvPr/>
        </p:nvPicPr>
        <p:blipFill rotWithShape="1">
          <a:blip r:embed="rId5">
            <a:alphaModFix/>
          </a:blip>
          <a:srcRect b="0" l="0" r="0" t="0"/>
          <a:stretch/>
        </p:blipFill>
        <p:spPr>
          <a:xfrm>
            <a:off x="6653138" y="1664775"/>
            <a:ext cx="4981725" cy="6991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 name="Shape 359"/>
        <p:cNvGrpSpPr/>
        <p:nvPr/>
      </p:nvGrpSpPr>
      <p:grpSpPr>
        <a:xfrm>
          <a:off x="0" y="0"/>
          <a:ext cx="0" cy="0"/>
          <a:chOff x="0" y="0"/>
          <a:chExt cx="0" cy="0"/>
        </a:xfrm>
      </p:grpSpPr>
      <p:grpSp>
        <p:nvGrpSpPr>
          <p:cNvPr id="360" name="Google Shape;360;p31"/>
          <p:cNvGrpSpPr/>
          <p:nvPr/>
        </p:nvGrpSpPr>
        <p:grpSpPr>
          <a:xfrm>
            <a:off x="0" y="0"/>
            <a:ext cx="18287999" cy="10286999"/>
            <a:chOff x="0" y="0"/>
            <a:chExt cx="18287999" cy="10286999"/>
          </a:xfrm>
        </p:grpSpPr>
        <p:pic>
          <p:nvPicPr>
            <p:cNvPr id="361" name="Google Shape;361;p31"/>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362" name="Google Shape;362;p31"/>
            <p:cNvSpPr/>
            <p:nvPr/>
          </p:nvSpPr>
          <p:spPr>
            <a:xfrm>
              <a:off x="0" y="6954456"/>
              <a:ext cx="3633470" cy="2799715"/>
            </a:xfrm>
            <a:custGeom>
              <a:rect b="b" l="l" r="r" t="t"/>
              <a:pathLst>
                <a:path extrusionOk="0" h="2799715" w="3633470">
                  <a:moveTo>
                    <a:pt x="1587317" y="45238"/>
                  </a:moveTo>
                  <a:lnTo>
                    <a:pt x="1028754" y="45238"/>
                  </a:lnTo>
                  <a:lnTo>
                    <a:pt x="1028754" y="0"/>
                  </a:lnTo>
                  <a:lnTo>
                    <a:pt x="1587317" y="0"/>
                  </a:lnTo>
                  <a:lnTo>
                    <a:pt x="1587317" y="45238"/>
                  </a:lnTo>
                  <a:close/>
                </a:path>
                <a:path extrusionOk="0" h="2799715" w="3633470">
                  <a:moveTo>
                    <a:pt x="2061340" y="708731"/>
                  </a:moveTo>
                  <a:lnTo>
                    <a:pt x="1587317" y="708731"/>
                  </a:lnTo>
                  <a:lnTo>
                    <a:pt x="1587317" y="663493"/>
                  </a:lnTo>
                  <a:lnTo>
                    <a:pt x="2061340" y="663493"/>
                  </a:lnTo>
                  <a:lnTo>
                    <a:pt x="2061340" y="708731"/>
                  </a:lnTo>
                  <a:close/>
                </a:path>
                <a:path extrusionOk="0" h="2799715" w="3633470">
                  <a:moveTo>
                    <a:pt x="2861444" y="708731"/>
                  </a:moveTo>
                  <a:lnTo>
                    <a:pt x="2500642" y="708731"/>
                  </a:lnTo>
                  <a:lnTo>
                    <a:pt x="2500642" y="663493"/>
                  </a:lnTo>
                  <a:lnTo>
                    <a:pt x="2861444" y="663493"/>
                  </a:lnTo>
                  <a:lnTo>
                    <a:pt x="2861444" y="708731"/>
                  </a:lnTo>
                  <a:close/>
                </a:path>
                <a:path extrusionOk="0" h="2799715" w="3633470">
                  <a:moveTo>
                    <a:pt x="1043850" y="2074773"/>
                  </a:moveTo>
                  <a:lnTo>
                    <a:pt x="573903" y="2074773"/>
                  </a:lnTo>
                  <a:lnTo>
                    <a:pt x="573903" y="2029534"/>
                  </a:lnTo>
                  <a:lnTo>
                    <a:pt x="1043850" y="2029534"/>
                  </a:lnTo>
                  <a:lnTo>
                    <a:pt x="1043850" y="2074773"/>
                  </a:lnTo>
                  <a:close/>
                </a:path>
                <a:path extrusionOk="0" h="2799715" w="3633470">
                  <a:moveTo>
                    <a:pt x="1935135" y="2080955"/>
                  </a:moveTo>
                  <a:lnTo>
                    <a:pt x="1466546" y="2080955"/>
                  </a:lnTo>
                  <a:lnTo>
                    <a:pt x="1466546" y="2035717"/>
                  </a:lnTo>
                  <a:lnTo>
                    <a:pt x="1935135" y="2035717"/>
                  </a:lnTo>
                  <a:lnTo>
                    <a:pt x="1935135" y="2080955"/>
                  </a:lnTo>
                  <a:close/>
                </a:path>
                <a:path extrusionOk="0" h="2799715" w="3633470">
                  <a:moveTo>
                    <a:pt x="1345776" y="715818"/>
                  </a:moveTo>
                  <a:lnTo>
                    <a:pt x="875829" y="715818"/>
                  </a:lnTo>
                  <a:lnTo>
                    <a:pt x="875829" y="670580"/>
                  </a:lnTo>
                  <a:lnTo>
                    <a:pt x="1345776" y="670580"/>
                  </a:lnTo>
                  <a:lnTo>
                    <a:pt x="1345776" y="715818"/>
                  </a:lnTo>
                  <a:close/>
                </a:path>
                <a:path extrusionOk="0" h="2799715" w="3633470">
                  <a:moveTo>
                    <a:pt x="1366005" y="1872407"/>
                  </a:moveTo>
                  <a:lnTo>
                    <a:pt x="1325547" y="1852201"/>
                  </a:lnTo>
                  <a:lnTo>
                    <a:pt x="1461414" y="1580772"/>
                  </a:lnTo>
                  <a:lnTo>
                    <a:pt x="1501872" y="1600978"/>
                  </a:lnTo>
                  <a:lnTo>
                    <a:pt x="1366005" y="1872407"/>
                  </a:lnTo>
                  <a:close/>
                </a:path>
                <a:path extrusionOk="0" h="2799715" w="3633470">
                  <a:moveTo>
                    <a:pt x="2270273" y="2680964"/>
                  </a:moveTo>
                  <a:lnTo>
                    <a:pt x="1424881" y="2183344"/>
                  </a:lnTo>
                  <a:lnTo>
                    <a:pt x="1447827" y="2144439"/>
                  </a:lnTo>
                  <a:lnTo>
                    <a:pt x="2293219" y="2642059"/>
                  </a:lnTo>
                  <a:lnTo>
                    <a:pt x="2270273" y="2680964"/>
                  </a:lnTo>
                  <a:close/>
                </a:path>
                <a:path extrusionOk="0" h="2799715" w="3633470">
                  <a:moveTo>
                    <a:pt x="762908" y="498223"/>
                  </a:moveTo>
                  <a:lnTo>
                    <a:pt x="720790" y="481786"/>
                  </a:lnTo>
                  <a:lnTo>
                    <a:pt x="856656" y="134960"/>
                  </a:lnTo>
                  <a:lnTo>
                    <a:pt x="898775" y="151397"/>
                  </a:lnTo>
                  <a:lnTo>
                    <a:pt x="762908" y="498223"/>
                  </a:lnTo>
                  <a:close/>
                </a:path>
                <a:path extrusionOk="0" h="2799715" w="3633470">
                  <a:moveTo>
                    <a:pt x="2946285" y="1306478"/>
                  </a:moveTo>
                  <a:lnTo>
                    <a:pt x="2417915" y="854096"/>
                  </a:lnTo>
                  <a:lnTo>
                    <a:pt x="2447352" y="819715"/>
                  </a:lnTo>
                  <a:lnTo>
                    <a:pt x="2975723" y="1272097"/>
                  </a:lnTo>
                  <a:lnTo>
                    <a:pt x="2946285" y="1306478"/>
                  </a:lnTo>
                  <a:close/>
                </a:path>
                <a:path extrusionOk="0" h="2799715" w="3633470">
                  <a:moveTo>
                    <a:pt x="107880" y="1395295"/>
                  </a:moveTo>
                  <a:lnTo>
                    <a:pt x="0" y="1395295"/>
                  </a:lnTo>
                  <a:lnTo>
                    <a:pt x="0" y="1350057"/>
                  </a:lnTo>
                  <a:lnTo>
                    <a:pt x="107880" y="1350057"/>
                  </a:lnTo>
                  <a:lnTo>
                    <a:pt x="107880" y="1395295"/>
                  </a:lnTo>
                  <a:close/>
                </a:path>
                <a:path extrusionOk="0" h="2799715" w="3633470">
                  <a:moveTo>
                    <a:pt x="2938435" y="1395295"/>
                  </a:moveTo>
                  <a:lnTo>
                    <a:pt x="2364776" y="1395295"/>
                  </a:lnTo>
                  <a:lnTo>
                    <a:pt x="2364776" y="1350057"/>
                  </a:lnTo>
                  <a:lnTo>
                    <a:pt x="2938435" y="1350057"/>
                  </a:lnTo>
                  <a:lnTo>
                    <a:pt x="2938435" y="1395295"/>
                  </a:lnTo>
                  <a:close/>
                </a:path>
                <a:path extrusionOk="0" h="2799715" w="3633470">
                  <a:moveTo>
                    <a:pt x="3632864" y="1402383"/>
                  </a:moveTo>
                  <a:lnTo>
                    <a:pt x="3164879" y="1402383"/>
                  </a:lnTo>
                  <a:lnTo>
                    <a:pt x="3164879" y="1357144"/>
                  </a:lnTo>
                  <a:lnTo>
                    <a:pt x="3632864" y="1357144"/>
                  </a:lnTo>
                  <a:lnTo>
                    <a:pt x="3632864" y="1402383"/>
                  </a:lnTo>
                  <a:close/>
                </a:path>
                <a:path extrusionOk="0" h="2799715" w="3633470">
                  <a:moveTo>
                    <a:pt x="2266650" y="2799639"/>
                  </a:moveTo>
                  <a:lnTo>
                    <a:pt x="1791117" y="2799639"/>
                  </a:lnTo>
                  <a:lnTo>
                    <a:pt x="1791117" y="2754401"/>
                  </a:lnTo>
                  <a:lnTo>
                    <a:pt x="2266650" y="2754401"/>
                  </a:lnTo>
                  <a:lnTo>
                    <a:pt x="2266650" y="2799639"/>
                  </a:lnTo>
                  <a:close/>
                </a:path>
                <a:path extrusionOk="0" h="2799715" w="3633470">
                  <a:moveTo>
                    <a:pt x="3157331" y="2799639"/>
                  </a:moveTo>
                  <a:lnTo>
                    <a:pt x="2681798" y="2799639"/>
                  </a:lnTo>
                  <a:lnTo>
                    <a:pt x="2681798" y="2754401"/>
                  </a:lnTo>
                  <a:lnTo>
                    <a:pt x="3157331" y="2754401"/>
                  </a:lnTo>
                  <a:lnTo>
                    <a:pt x="3157331" y="2799639"/>
                  </a:lnTo>
                  <a:close/>
                </a:path>
                <a:path extrusionOk="0" h="2799715" w="3633470">
                  <a:moveTo>
                    <a:pt x="787062" y="51269"/>
                  </a:moveTo>
                  <a:lnTo>
                    <a:pt x="324059" y="51269"/>
                  </a:lnTo>
                  <a:lnTo>
                    <a:pt x="324059" y="6031"/>
                  </a:lnTo>
                  <a:lnTo>
                    <a:pt x="787062" y="6031"/>
                  </a:lnTo>
                  <a:lnTo>
                    <a:pt x="787062" y="51269"/>
                  </a:lnTo>
                  <a:close/>
                </a:path>
              </a:pathLst>
            </a:custGeom>
            <a:solidFill>
              <a:srgbClr val="FFFFFF">
                <a:alpha val="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63" name="Google Shape;363;p31"/>
          <p:cNvSpPr txBox="1"/>
          <p:nvPr>
            <p:ph type="title"/>
          </p:nvPr>
        </p:nvSpPr>
        <p:spPr>
          <a:xfrm>
            <a:off x="1016000" y="559394"/>
            <a:ext cx="16389900" cy="952800"/>
          </a:xfrm>
          <a:prstGeom prst="rect">
            <a:avLst/>
          </a:prstGeom>
          <a:noFill/>
          <a:ln>
            <a:noFill/>
          </a:ln>
        </p:spPr>
        <p:txBody>
          <a:bodyPr anchorCtr="0" anchor="t" bIns="0" lIns="0" spcFirstLastPara="1" rIns="0" wrap="square" tIns="150825">
            <a:spAutoFit/>
          </a:bodyPr>
          <a:lstStyle/>
          <a:p>
            <a:pPr indent="0" lvl="0" marL="332740" rtl="0" algn="l">
              <a:lnSpc>
                <a:spcPct val="100000"/>
              </a:lnSpc>
              <a:spcBef>
                <a:spcPts val="0"/>
              </a:spcBef>
              <a:spcAft>
                <a:spcPts val="0"/>
              </a:spcAft>
              <a:buNone/>
            </a:pPr>
            <a:r>
              <a:rPr lang="en-US" sz="5200">
                <a:latin typeface="Arial Black"/>
                <a:ea typeface="Arial Black"/>
                <a:cs typeface="Arial Black"/>
                <a:sym typeface="Arial Black"/>
              </a:rPr>
              <a:t>MOBILE APPLICATION INTERFACE</a:t>
            </a:r>
            <a:endParaRPr sz="5200">
              <a:latin typeface="Arial Black"/>
              <a:ea typeface="Arial Black"/>
              <a:cs typeface="Arial Black"/>
              <a:sym typeface="Arial Black"/>
            </a:endParaRPr>
          </a:p>
        </p:txBody>
      </p:sp>
      <p:grpSp>
        <p:nvGrpSpPr>
          <p:cNvPr id="364" name="Google Shape;364;p31"/>
          <p:cNvGrpSpPr/>
          <p:nvPr/>
        </p:nvGrpSpPr>
        <p:grpSpPr>
          <a:xfrm>
            <a:off x="365169" y="413160"/>
            <a:ext cx="17552670" cy="9451340"/>
            <a:chOff x="365169" y="413160"/>
            <a:chExt cx="17552670" cy="9451340"/>
          </a:xfrm>
        </p:grpSpPr>
        <p:sp>
          <p:nvSpPr>
            <p:cNvPr id="365" name="Google Shape;365;p31"/>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66" name="Google Shape;366;p31"/>
            <p:cNvSpPr/>
            <p:nvPr/>
          </p:nvSpPr>
          <p:spPr>
            <a:xfrm>
              <a:off x="569912" y="605878"/>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67" name="Google Shape;367;p31"/>
            <p:cNvPicPr preferRelativeResize="0"/>
            <p:nvPr/>
          </p:nvPicPr>
          <p:blipFill rotWithShape="1">
            <a:blip r:embed="rId4">
              <a:alphaModFix/>
            </a:blip>
            <a:srcRect b="4997" l="0" r="0" t="0"/>
            <a:stretch/>
          </p:blipFill>
          <p:spPr>
            <a:xfrm>
              <a:off x="1576225" y="1689150"/>
              <a:ext cx="3390900" cy="6875249"/>
            </a:xfrm>
            <a:prstGeom prst="rect">
              <a:avLst/>
            </a:prstGeom>
            <a:noFill/>
            <a:ln>
              <a:noFill/>
            </a:ln>
          </p:spPr>
        </p:pic>
        <p:pic>
          <p:nvPicPr>
            <p:cNvPr id="368" name="Google Shape;368;p31"/>
            <p:cNvPicPr preferRelativeResize="0"/>
            <p:nvPr/>
          </p:nvPicPr>
          <p:blipFill rotWithShape="1">
            <a:blip r:embed="rId5">
              <a:alphaModFix/>
            </a:blip>
            <a:srcRect b="5926" l="0" r="0" t="0"/>
            <a:stretch/>
          </p:blipFill>
          <p:spPr>
            <a:xfrm>
              <a:off x="5489450" y="1689150"/>
              <a:ext cx="3390900" cy="6875252"/>
            </a:xfrm>
            <a:prstGeom prst="rect">
              <a:avLst/>
            </a:prstGeom>
            <a:noFill/>
            <a:ln>
              <a:noFill/>
            </a:ln>
          </p:spPr>
        </p:pic>
        <p:pic>
          <p:nvPicPr>
            <p:cNvPr id="369" name="Google Shape;369;p31"/>
            <p:cNvPicPr preferRelativeResize="0"/>
            <p:nvPr/>
          </p:nvPicPr>
          <p:blipFill rotWithShape="1">
            <a:blip r:embed="rId6">
              <a:alphaModFix/>
            </a:blip>
            <a:srcRect b="5926" l="0" r="0" t="0"/>
            <a:stretch/>
          </p:blipFill>
          <p:spPr>
            <a:xfrm>
              <a:off x="9402675" y="1689150"/>
              <a:ext cx="3390900" cy="6875252"/>
            </a:xfrm>
            <a:prstGeom prst="rect">
              <a:avLst/>
            </a:prstGeom>
            <a:noFill/>
            <a:ln>
              <a:noFill/>
            </a:ln>
          </p:spPr>
        </p:pic>
        <p:pic>
          <p:nvPicPr>
            <p:cNvPr id="370" name="Google Shape;370;p31"/>
            <p:cNvPicPr preferRelativeResize="0"/>
            <p:nvPr/>
          </p:nvPicPr>
          <p:blipFill rotWithShape="1">
            <a:blip r:embed="rId7">
              <a:alphaModFix/>
            </a:blip>
            <a:srcRect b="5926" l="0" r="0" t="0"/>
            <a:stretch/>
          </p:blipFill>
          <p:spPr>
            <a:xfrm>
              <a:off x="13315900" y="1722600"/>
              <a:ext cx="3390900" cy="6875252"/>
            </a:xfrm>
            <a:prstGeom prst="rect">
              <a:avLst/>
            </a:prstGeom>
            <a:noFill/>
            <a:ln>
              <a:noFill/>
            </a:ln>
          </p:spPr>
        </p:pic>
      </p:grpSp>
      <p:sp>
        <p:nvSpPr>
          <p:cNvPr id="371" name="Google Shape;371;p31"/>
          <p:cNvSpPr txBox="1"/>
          <p:nvPr/>
        </p:nvSpPr>
        <p:spPr>
          <a:xfrm>
            <a:off x="6514950" y="681800"/>
            <a:ext cx="52581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US" sz="3400">
                <a:latin typeface="Montserrat"/>
                <a:ea typeface="Montserrat"/>
                <a:cs typeface="Montserrat"/>
                <a:sym typeface="Montserrat"/>
              </a:rPr>
              <a:t>MOBILE APPLICATION</a:t>
            </a:r>
            <a:endParaRPr b="0" i="0" sz="3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p:nvPr/>
        </p:nvSpPr>
        <p:spPr>
          <a:xfrm>
            <a:off x="570187" y="576652"/>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77" name="Google Shape;377;p29"/>
          <p:cNvSpPr txBox="1"/>
          <p:nvPr/>
        </p:nvSpPr>
        <p:spPr>
          <a:xfrm>
            <a:off x="6872850" y="576650"/>
            <a:ext cx="4542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US" sz="3400">
                <a:latin typeface="Montserrat"/>
                <a:ea typeface="Montserrat"/>
                <a:cs typeface="Montserrat"/>
                <a:sym typeface="Montserrat"/>
              </a:rPr>
              <a:t>WORKING VIDEOS</a:t>
            </a:r>
            <a:endParaRPr b="0" i="0" sz="3400" u="none" cap="none" strike="noStrike">
              <a:solidFill>
                <a:srgbClr val="000000"/>
              </a:solidFill>
              <a:latin typeface="Arial"/>
              <a:ea typeface="Arial"/>
              <a:cs typeface="Arial"/>
              <a:sym typeface="Arial"/>
            </a:endParaRPr>
          </a:p>
        </p:txBody>
      </p:sp>
      <p:pic>
        <p:nvPicPr>
          <p:cNvPr id="378" name="Google Shape;378;p29" title="WhatsApp Video 2023-04-12 at 22.37.36.mp4">
            <a:hlinkClick r:id="rId3"/>
          </p:cNvPr>
          <p:cNvPicPr preferRelativeResize="0"/>
          <p:nvPr/>
        </p:nvPicPr>
        <p:blipFill>
          <a:blip r:embed="rId4">
            <a:alphaModFix/>
          </a:blip>
          <a:stretch>
            <a:fillRect/>
          </a:stretch>
        </p:blipFill>
        <p:spPr>
          <a:xfrm>
            <a:off x="1334950" y="1278175"/>
            <a:ext cx="7087075" cy="4011550"/>
          </a:xfrm>
          <a:prstGeom prst="rect">
            <a:avLst/>
          </a:prstGeom>
          <a:noFill/>
          <a:ln>
            <a:noFill/>
          </a:ln>
        </p:spPr>
      </p:pic>
      <p:pic>
        <p:nvPicPr>
          <p:cNvPr id="379" name="Google Shape;379;p29" title="WhatsApp Video 2023-04-12 at 22.37.37 (1).mp4">
            <a:hlinkClick r:id="rId5"/>
          </p:cNvPr>
          <p:cNvPicPr preferRelativeResize="0"/>
          <p:nvPr/>
        </p:nvPicPr>
        <p:blipFill>
          <a:blip r:embed="rId6">
            <a:alphaModFix/>
          </a:blip>
          <a:stretch>
            <a:fillRect/>
          </a:stretch>
        </p:blipFill>
        <p:spPr>
          <a:xfrm>
            <a:off x="9865975" y="1278175"/>
            <a:ext cx="7087071" cy="4011550"/>
          </a:xfrm>
          <a:prstGeom prst="rect">
            <a:avLst/>
          </a:prstGeom>
          <a:noFill/>
          <a:ln>
            <a:noFill/>
          </a:ln>
        </p:spPr>
      </p:pic>
      <p:pic>
        <p:nvPicPr>
          <p:cNvPr id="380" name="Google Shape;380;p29" title="WhatsApp Video 2023-04-12 at 22.37.37.mp4">
            <a:hlinkClick r:id="rId7"/>
          </p:cNvPr>
          <p:cNvPicPr preferRelativeResize="0"/>
          <p:nvPr/>
        </p:nvPicPr>
        <p:blipFill>
          <a:blip r:embed="rId8">
            <a:alphaModFix/>
          </a:blip>
          <a:stretch>
            <a:fillRect/>
          </a:stretch>
        </p:blipFill>
        <p:spPr>
          <a:xfrm>
            <a:off x="5600462" y="5480550"/>
            <a:ext cx="7087075" cy="40115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p:nvPr/>
        </p:nvSpPr>
        <p:spPr>
          <a:xfrm>
            <a:off x="1551832" y="1281532"/>
            <a:ext cx="15420975" cy="7426325"/>
          </a:xfrm>
          <a:custGeom>
            <a:rect b="b" l="l" r="r" t="t"/>
            <a:pathLst>
              <a:path extrusionOk="0" h="7426325" w="15420975">
                <a:moveTo>
                  <a:pt x="0" y="7425927"/>
                </a:moveTo>
                <a:lnTo>
                  <a:pt x="0" y="0"/>
                </a:lnTo>
                <a:lnTo>
                  <a:pt x="15420771" y="0"/>
                </a:lnTo>
                <a:lnTo>
                  <a:pt x="15420771" y="7425927"/>
                </a:lnTo>
                <a:lnTo>
                  <a:pt x="0" y="742592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6" name="Google Shape;76;p3"/>
          <p:cNvSpPr txBox="1"/>
          <p:nvPr>
            <p:ph type="title"/>
          </p:nvPr>
        </p:nvSpPr>
        <p:spPr>
          <a:xfrm>
            <a:off x="7805700" y="1346625"/>
            <a:ext cx="2676600" cy="565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ABSTRACT</a:t>
            </a:r>
            <a:endParaRPr b="1" sz="3600">
              <a:latin typeface="Montserrat"/>
              <a:ea typeface="Montserrat"/>
              <a:cs typeface="Montserrat"/>
              <a:sym typeface="Montserrat"/>
            </a:endParaRPr>
          </a:p>
        </p:txBody>
      </p:sp>
      <p:sp>
        <p:nvSpPr>
          <p:cNvPr id="77" name="Google Shape;77;p3"/>
          <p:cNvSpPr txBox="1"/>
          <p:nvPr/>
        </p:nvSpPr>
        <p:spPr>
          <a:xfrm>
            <a:off x="1951315" y="2194787"/>
            <a:ext cx="14622000" cy="5599800"/>
          </a:xfrm>
          <a:prstGeom prst="rect">
            <a:avLst/>
          </a:prstGeom>
          <a:noFill/>
          <a:ln>
            <a:noFill/>
          </a:ln>
        </p:spPr>
        <p:txBody>
          <a:bodyPr anchorCtr="0" anchor="t" bIns="0" lIns="0" spcFirstLastPara="1" rIns="0" wrap="square" tIns="12700">
            <a:spAutoFit/>
          </a:bodyPr>
          <a:lstStyle/>
          <a:p>
            <a:pPr indent="-419100" lvl="0" marL="457200" marR="5715" rtl="0" algn="just">
              <a:lnSpc>
                <a:spcPct val="1157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current control modules used in robotic teleoperation don’t offer enough </a:t>
            </a:r>
            <a:r>
              <a:rPr b="1" lang="en-US" sz="3000">
                <a:latin typeface="Montserrat"/>
                <a:ea typeface="Montserrat"/>
                <a:cs typeface="Montserrat"/>
                <a:sym typeface="Montserrat"/>
              </a:rPr>
              <a:t>precision and accuracy</a:t>
            </a:r>
            <a:r>
              <a:rPr lang="en-US" sz="3000">
                <a:latin typeface="Montserrat Medium"/>
                <a:ea typeface="Montserrat Medium"/>
                <a:cs typeface="Montserrat Medium"/>
                <a:sym typeface="Montserrat Medium"/>
              </a:rPr>
              <a:t> in moving a robotic part.</a:t>
            </a:r>
            <a:endParaRPr sz="3000">
              <a:latin typeface="Montserrat Medium"/>
              <a:ea typeface="Montserrat Medium"/>
              <a:cs typeface="Montserrat Medium"/>
              <a:sym typeface="Montserrat Medium"/>
            </a:endParaRPr>
          </a:p>
          <a:p>
            <a:pPr indent="-419100" lvl="0" marL="457200" marR="5080" rtl="0" algn="just">
              <a:lnSpc>
                <a:spcPct val="1157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problem with the current teleoperation control modules is that it completely relies on the </a:t>
            </a:r>
            <a:r>
              <a:rPr b="1" lang="en-US" sz="3000">
                <a:latin typeface="Montserrat"/>
                <a:ea typeface="Montserrat"/>
                <a:cs typeface="Montserrat"/>
                <a:sym typeface="Montserrat"/>
              </a:rPr>
              <a:t>visual feedback</a:t>
            </a:r>
            <a:r>
              <a:rPr lang="en-US" sz="3000">
                <a:latin typeface="Montserrat Medium"/>
                <a:ea typeface="Montserrat Medium"/>
                <a:cs typeface="Montserrat Medium"/>
                <a:sym typeface="Montserrat Medium"/>
              </a:rPr>
              <a:t> of the module. It is not enough for a controller to make minute operations from a long distance.</a:t>
            </a:r>
            <a:endParaRPr sz="3000">
              <a:latin typeface="Montserrat Medium"/>
              <a:ea typeface="Montserrat Medium"/>
              <a:cs typeface="Montserrat Medium"/>
              <a:sym typeface="Montserrat Medium"/>
            </a:endParaRPr>
          </a:p>
          <a:p>
            <a:pPr indent="-419100" lvl="0" marL="457200" marR="8890" rtl="0" algn="just">
              <a:lnSpc>
                <a:spcPct val="1157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proposed system works based on the </a:t>
            </a:r>
            <a:r>
              <a:rPr b="1" lang="en-US" sz="3000">
                <a:latin typeface="Montserrat"/>
                <a:ea typeface="Montserrat"/>
                <a:cs typeface="Montserrat"/>
                <a:sym typeface="Montserrat"/>
              </a:rPr>
              <a:t>haptic force-feedback</a:t>
            </a:r>
            <a:r>
              <a:rPr lang="en-US" sz="3000">
                <a:latin typeface="Montserrat Medium"/>
                <a:ea typeface="Montserrat Medium"/>
                <a:cs typeface="Montserrat Medium"/>
                <a:sym typeface="Montserrat Medium"/>
              </a:rPr>
              <a:t> mechanism to achieve the above-mentioned </a:t>
            </a:r>
            <a:r>
              <a:rPr b="1" lang="en-US" sz="3000">
                <a:latin typeface="Montserrat"/>
                <a:ea typeface="Montserrat"/>
                <a:cs typeface="Montserrat"/>
                <a:sym typeface="Montserrat"/>
              </a:rPr>
              <a:t>teleoperation module</a:t>
            </a:r>
            <a:r>
              <a:rPr lang="en-US" sz="3000">
                <a:latin typeface="Montserrat Medium"/>
                <a:ea typeface="Montserrat Medium"/>
                <a:cs typeface="Montserrat Medium"/>
                <a:sym typeface="Montserrat Medium"/>
              </a:rPr>
              <a:t>.</a:t>
            </a:r>
            <a:endParaRPr sz="3000">
              <a:latin typeface="Montserrat Medium"/>
              <a:ea typeface="Montserrat Medium"/>
              <a:cs typeface="Montserrat Medium"/>
              <a:sym typeface="Montserrat Medium"/>
            </a:endParaRPr>
          </a:p>
          <a:p>
            <a:pPr indent="-419100" lvl="0" marL="457200" rtl="0" algn="just">
              <a:lnSpc>
                <a:spcPct val="100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This can help us control and train the robots more effectively and efficiently.</a:t>
            </a:r>
            <a:endParaRPr sz="3000">
              <a:latin typeface="Montserrat Medium"/>
              <a:ea typeface="Montserrat Medium"/>
              <a:cs typeface="Montserrat Medium"/>
              <a:sym typeface="Montserrat Medium"/>
            </a:endParaRPr>
          </a:p>
          <a:p>
            <a:pPr indent="-419100" lvl="0" marL="457200" rtl="0" algn="just">
              <a:lnSpc>
                <a:spcPct val="100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It offers us the most precise solution for controlling the </a:t>
            </a:r>
            <a:r>
              <a:rPr b="1" lang="en-US" sz="3000">
                <a:latin typeface="Montserrat"/>
                <a:ea typeface="Montserrat"/>
                <a:cs typeface="Montserrat"/>
                <a:sym typeface="Montserrat"/>
              </a:rPr>
              <a:t>robots set at a distance</a:t>
            </a:r>
            <a:r>
              <a:rPr lang="en-US" sz="3000">
                <a:latin typeface="Montserrat Medium"/>
                <a:ea typeface="Montserrat Medium"/>
                <a:cs typeface="Montserrat Medium"/>
                <a:sym typeface="Montserrat Medium"/>
              </a:rPr>
              <a:t>.</a:t>
            </a:r>
            <a:endParaRPr sz="3000">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32"/>
          <p:cNvGrpSpPr/>
          <p:nvPr/>
        </p:nvGrpSpPr>
        <p:grpSpPr>
          <a:xfrm>
            <a:off x="367657" y="417835"/>
            <a:ext cx="17552670" cy="9451340"/>
            <a:chOff x="365169" y="413160"/>
            <a:chExt cx="17552670" cy="9451340"/>
          </a:xfrm>
        </p:grpSpPr>
        <p:sp>
          <p:nvSpPr>
            <p:cNvPr id="386" name="Google Shape;386;p32"/>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87" name="Google Shape;387;p32"/>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88" name="Google Shape;388;p32"/>
          <p:cNvSpPr txBox="1"/>
          <p:nvPr>
            <p:ph type="title"/>
          </p:nvPr>
        </p:nvSpPr>
        <p:spPr>
          <a:xfrm>
            <a:off x="7462510" y="793675"/>
            <a:ext cx="3363000" cy="570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CONCLUSION</a:t>
            </a:r>
            <a:endParaRPr b="1" sz="3600">
              <a:latin typeface="Montserrat"/>
              <a:ea typeface="Montserrat"/>
              <a:cs typeface="Montserrat"/>
              <a:sym typeface="Montserrat"/>
            </a:endParaRPr>
          </a:p>
        </p:txBody>
      </p:sp>
      <p:sp>
        <p:nvSpPr>
          <p:cNvPr id="389" name="Google Shape;389;p32"/>
          <p:cNvSpPr txBox="1"/>
          <p:nvPr/>
        </p:nvSpPr>
        <p:spPr>
          <a:xfrm>
            <a:off x="1370699" y="1757231"/>
            <a:ext cx="15546600" cy="6003600"/>
          </a:xfrm>
          <a:prstGeom prst="rect">
            <a:avLst/>
          </a:prstGeom>
          <a:noFill/>
          <a:ln>
            <a:noFill/>
          </a:ln>
        </p:spPr>
        <p:txBody>
          <a:bodyPr anchorCtr="0" anchor="t" bIns="0" lIns="0" spcFirstLastPara="1" rIns="0" wrap="square" tIns="11425">
            <a:spAutoFit/>
          </a:bodyPr>
          <a:lstStyle/>
          <a:p>
            <a:pPr indent="-406400" lvl="0" marL="457200" marR="8890" rtl="0" algn="just">
              <a:lnSpc>
                <a:spcPct val="117300"/>
              </a:lnSpc>
              <a:spcBef>
                <a:spcPts val="0"/>
              </a:spcBef>
              <a:spcAft>
                <a:spcPts val="0"/>
              </a:spcAft>
              <a:buClr>
                <a:schemeClr val="dk1"/>
              </a:buClr>
              <a:buSzPts val="2800"/>
              <a:buFont typeface="Montserrat Medium"/>
              <a:buChar char="●"/>
            </a:pPr>
            <a:r>
              <a:rPr lang="en-US" sz="2800">
                <a:solidFill>
                  <a:schemeClr val="dk1"/>
                </a:solidFill>
                <a:latin typeface="Montserrat Medium"/>
                <a:ea typeface="Montserrat Medium"/>
                <a:cs typeface="Montserrat Medium"/>
                <a:sym typeface="Montserrat Medium"/>
              </a:rPr>
              <a:t>In conclusion, the design and implementation of the haptic controller module using </a:t>
            </a:r>
            <a:r>
              <a:rPr b="1" lang="en-US" sz="2800">
                <a:solidFill>
                  <a:schemeClr val="dk1"/>
                </a:solidFill>
                <a:latin typeface="Montserrat"/>
                <a:ea typeface="Montserrat"/>
                <a:cs typeface="Montserrat"/>
                <a:sym typeface="Montserrat"/>
              </a:rPr>
              <a:t>force-feedback</a:t>
            </a:r>
            <a:r>
              <a:rPr lang="en-US" sz="2800">
                <a:solidFill>
                  <a:schemeClr val="dk1"/>
                </a:solidFill>
                <a:latin typeface="Montserrat Medium"/>
                <a:ea typeface="Montserrat Medium"/>
                <a:cs typeface="Montserrat Medium"/>
                <a:sym typeface="Montserrat Medium"/>
              </a:rPr>
              <a:t> has proven to be a successful endeavor.</a:t>
            </a:r>
            <a:endParaRPr sz="2800">
              <a:solidFill>
                <a:schemeClr val="dk1"/>
              </a:solidFill>
              <a:latin typeface="Montserrat Medium"/>
              <a:ea typeface="Montserrat Medium"/>
              <a:cs typeface="Montserrat Medium"/>
              <a:sym typeface="Montserrat Medium"/>
            </a:endParaRPr>
          </a:p>
          <a:p>
            <a:pPr indent="-406400" lvl="0" marL="457200" marR="6985" rtl="0" algn="just">
              <a:lnSpc>
                <a:spcPct val="117300"/>
              </a:lnSpc>
              <a:spcBef>
                <a:spcPts val="0"/>
              </a:spcBef>
              <a:spcAft>
                <a:spcPts val="0"/>
              </a:spcAft>
              <a:buClr>
                <a:schemeClr val="dk1"/>
              </a:buClr>
              <a:buSzPts val="2800"/>
              <a:buFont typeface="Montserrat Medium"/>
              <a:buChar char="●"/>
            </a:pPr>
            <a:r>
              <a:rPr lang="en-US" sz="2800">
                <a:solidFill>
                  <a:schemeClr val="dk1"/>
                </a:solidFill>
                <a:latin typeface="Montserrat Medium"/>
                <a:ea typeface="Montserrat Medium"/>
                <a:cs typeface="Montserrat Medium"/>
                <a:sym typeface="Montserrat Medium"/>
              </a:rPr>
              <a:t>This technology enables the user to </a:t>
            </a:r>
            <a:r>
              <a:rPr b="1" lang="en-US" sz="2800">
                <a:solidFill>
                  <a:schemeClr val="dk1"/>
                </a:solidFill>
                <a:latin typeface="Montserrat"/>
                <a:ea typeface="Montserrat"/>
                <a:cs typeface="Montserrat"/>
                <a:sym typeface="Montserrat"/>
              </a:rPr>
              <a:t>receive tactile feedback in response</a:t>
            </a:r>
            <a:r>
              <a:rPr lang="en-US" sz="2800">
                <a:solidFill>
                  <a:schemeClr val="dk1"/>
                </a:solidFill>
                <a:latin typeface="Montserrat Medium"/>
                <a:ea typeface="Montserrat Medium"/>
                <a:cs typeface="Montserrat Medium"/>
                <a:sym typeface="Montserrat Medium"/>
              </a:rPr>
              <a:t> to actions taken within the virtual environment, which can enhance the user's immersion and engagement in various applications such as gaming, simulation, and medical training.</a:t>
            </a:r>
            <a:endParaRPr sz="2800">
              <a:solidFill>
                <a:schemeClr val="dk1"/>
              </a:solidFill>
              <a:latin typeface="Montserrat Medium"/>
              <a:ea typeface="Montserrat Medium"/>
              <a:cs typeface="Montserrat Medium"/>
              <a:sym typeface="Montserrat Medium"/>
            </a:endParaRPr>
          </a:p>
          <a:p>
            <a:pPr indent="-406400" lvl="0" marL="457200" marR="5080" rtl="0" algn="just">
              <a:lnSpc>
                <a:spcPct val="117300"/>
              </a:lnSpc>
              <a:spcBef>
                <a:spcPts val="0"/>
              </a:spcBef>
              <a:spcAft>
                <a:spcPts val="0"/>
              </a:spcAft>
              <a:buClr>
                <a:schemeClr val="dk1"/>
              </a:buClr>
              <a:buSzPts val="2800"/>
              <a:buFont typeface="Montserrat Medium"/>
              <a:buChar char="●"/>
            </a:pPr>
            <a:r>
              <a:rPr lang="en-US" sz="2800">
                <a:solidFill>
                  <a:schemeClr val="dk1"/>
                </a:solidFill>
                <a:latin typeface="Montserrat Medium"/>
                <a:ea typeface="Montserrat Medium"/>
                <a:cs typeface="Montserrat Medium"/>
                <a:sym typeface="Montserrat Medium"/>
              </a:rPr>
              <a:t>The results of the testing demonstrate the effectiveness of the haptic controller module in providing an </a:t>
            </a:r>
            <a:r>
              <a:rPr b="1" lang="en-US" sz="2800">
                <a:solidFill>
                  <a:schemeClr val="dk1"/>
                </a:solidFill>
                <a:latin typeface="Montserrat"/>
                <a:ea typeface="Montserrat"/>
                <a:cs typeface="Montserrat"/>
                <a:sym typeface="Montserrat"/>
              </a:rPr>
              <a:t>immersive and intuitive user experience</a:t>
            </a:r>
            <a:r>
              <a:rPr lang="en-US" sz="2800">
                <a:solidFill>
                  <a:schemeClr val="dk1"/>
                </a:solidFill>
                <a:latin typeface="Montserrat Medium"/>
                <a:ea typeface="Montserrat Medium"/>
                <a:cs typeface="Montserrat Medium"/>
                <a:sym typeface="Montserrat Medium"/>
              </a:rPr>
              <a:t>.</a:t>
            </a:r>
            <a:endParaRPr sz="2800">
              <a:solidFill>
                <a:schemeClr val="dk1"/>
              </a:solidFill>
              <a:latin typeface="Montserrat Medium"/>
              <a:ea typeface="Montserrat Medium"/>
              <a:cs typeface="Montserrat Medium"/>
              <a:sym typeface="Montserrat Medium"/>
            </a:endParaRPr>
          </a:p>
          <a:p>
            <a:pPr indent="-406400" lvl="0" marL="457200" marR="6985" rtl="0" algn="just">
              <a:lnSpc>
                <a:spcPct val="117300"/>
              </a:lnSpc>
              <a:spcBef>
                <a:spcPts val="0"/>
              </a:spcBef>
              <a:spcAft>
                <a:spcPts val="0"/>
              </a:spcAft>
              <a:buClr>
                <a:schemeClr val="dk1"/>
              </a:buClr>
              <a:buSzPts val="2800"/>
              <a:buFont typeface="Montserrat Medium"/>
              <a:buChar char="●"/>
            </a:pPr>
            <a:r>
              <a:rPr lang="en-US" sz="2800">
                <a:solidFill>
                  <a:schemeClr val="dk1"/>
                </a:solidFill>
                <a:latin typeface="Montserrat Medium"/>
                <a:ea typeface="Montserrat Medium"/>
                <a:cs typeface="Montserrat Medium"/>
                <a:sym typeface="Montserrat Medium"/>
              </a:rPr>
              <a:t>This technology enables the user to receive tactile feedback in response to actions taken within the virtual environment, which can enhance the user's immersion and engagement in various applications such as gaming, simulation, and medical training.</a:t>
            </a:r>
            <a:endParaRPr sz="2800">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33"/>
          <p:cNvGrpSpPr/>
          <p:nvPr/>
        </p:nvGrpSpPr>
        <p:grpSpPr>
          <a:xfrm>
            <a:off x="365169" y="413161"/>
            <a:ext cx="17552670" cy="9451340"/>
            <a:chOff x="365169" y="413161"/>
            <a:chExt cx="17552670" cy="9451340"/>
          </a:xfrm>
        </p:grpSpPr>
        <p:sp>
          <p:nvSpPr>
            <p:cNvPr id="395" name="Google Shape;395;p33"/>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96" name="Google Shape;396;p33"/>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97" name="Google Shape;397;p33"/>
          <p:cNvSpPr txBox="1"/>
          <p:nvPr>
            <p:ph type="title"/>
          </p:nvPr>
        </p:nvSpPr>
        <p:spPr>
          <a:xfrm>
            <a:off x="6858150" y="644275"/>
            <a:ext cx="4571700" cy="901800"/>
          </a:xfrm>
          <a:prstGeom prst="rect">
            <a:avLst/>
          </a:prstGeom>
          <a:noFill/>
          <a:ln>
            <a:noFill/>
          </a:ln>
        </p:spPr>
        <p:txBody>
          <a:bodyPr anchorCtr="0" anchor="t" bIns="0" lIns="0" spcFirstLastPara="1" rIns="0" wrap="square" tIns="374650">
            <a:spAutoFit/>
          </a:bodyPr>
          <a:lstStyle/>
          <a:p>
            <a:pPr indent="0" lvl="0" marL="0" marR="125729" rtl="0" algn="ctr">
              <a:lnSpc>
                <a:spcPct val="100000"/>
              </a:lnSpc>
              <a:spcBef>
                <a:spcPts val="0"/>
              </a:spcBef>
              <a:spcAft>
                <a:spcPts val="0"/>
              </a:spcAft>
              <a:buNone/>
            </a:pPr>
            <a:r>
              <a:rPr b="1" lang="en-US" sz="3400">
                <a:latin typeface="Montserrat"/>
                <a:ea typeface="Montserrat"/>
                <a:cs typeface="Montserrat"/>
                <a:sym typeface="Montserrat"/>
              </a:rPr>
              <a:t>REFERENCES</a:t>
            </a:r>
            <a:endParaRPr b="1" sz="3400">
              <a:latin typeface="Montserrat"/>
              <a:ea typeface="Montserrat"/>
              <a:cs typeface="Montserrat"/>
              <a:sym typeface="Montserrat"/>
            </a:endParaRPr>
          </a:p>
        </p:txBody>
      </p:sp>
      <p:sp>
        <p:nvSpPr>
          <p:cNvPr id="398" name="Google Shape;398;p33"/>
          <p:cNvSpPr txBox="1"/>
          <p:nvPr/>
        </p:nvSpPr>
        <p:spPr>
          <a:xfrm>
            <a:off x="947163" y="1862850"/>
            <a:ext cx="16388700" cy="6561300"/>
          </a:xfrm>
          <a:prstGeom prst="rect">
            <a:avLst/>
          </a:prstGeom>
          <a:noFill/>
          <a:ln>
            <a:noFill/>
          </a:ln>
        </p:spPr>
        <p:txBody>
          <a:bodyPr anchorCtr="0" anchor="t" bIns="0" lIns="0" spcFirstLastPara="1" rIns="0" wrap="square" tIns="11425">
            <a:spAutoFit/>
          </a:bodyPr>
          <a:lstStyle/>
          <a:p>
            <a:pPr indent="-393700" lvl="0" marL="457200" marR="5080" rtl="0" algn="just">
              <a:lnSpc>
                <a:spcPct val="118200"/>
              </a:lnSpc>
              <a:spcBef>
                <a:spcPts val="810"/>
              </a:spcBef>
              <a:spcAft>
                <a:spcPts val="0"/>
              </a:spcAft>
              <a:buClr>
                <a:schemeClr val="dk1"/>
              </a:buClr>
              <a:buSzPts val="2600"/>
              <a:buFont typeface="Montserrat Medium"/>
              <a:buAutoNum type="arabicPeriod"/>
            </a:pPr>
            <a:r>
              <a:rPr lang="en-US" sz="2600">
                <a:solidFill>
                  <a:schemeClr val="dk1"/>
                </a:solidFill>
                <a:latin typeface="Montserrat Medium"/>
                <a:ea typeface="Montserrat Medium"/>
                <a:cs typeface="Montserrat Medium"/>
                <a:sym typeface="Montserrat Medium"/>
              </a:rPr>
              <a:t>Dos Anjos, Genival Alves, Gabriel Almeida Santos, Jose A. Diaz Amado, and João Erivando Soares Marques. "Haptic glove development for passive control of a robotic arm." In 2016 IEEE XXIII International Congress on Electronics, Electrical Engineering and Computing (INTERCON), pp. 1-6. IEEE, 2016.</a:t>
            </a:r>
            <a:endParaRPr sz="2600">
              <a:latin typeface="Montserrat Medium"/>
              <a:ea typeface="Montserrat Medium"/>
              <a:cs typeface="Montserrat Medium"/>
              <a:sym typeface="Montserrat Medium"/>
            </a:endParaRPr>
          </a:p>
          <a:p>
            <a:pPr indent="-393700" lvl="0" marL="457200" marR="5715" rtl="0" algn="just">
              <a:lnSpc>
                <a:spcPct val="118200"/>
              </a:lnSpc>
              <a:spcBef>
                <a:spcPts val="0"/>
              </a:spcBef>
              <a:spcAft>
                <a:spcPts val="0"/>
              </a:spcAft>
              <a:buSzPts val="2600"/>
              <a:buFont typeface="Montserrat Medium"/>
              <a:buAutoNum type="arabicPeriod"/>
            </a:pPr>
            <a:r>
              <a:rPr lang="en-US" sz="2600">
                <a:latin typeface="Montserrat Medium"/>
                <a:ea typeface="Montserrat Medium"/>
                <a:cs typeface="Montserrat Medium"/>
                <a:sym typeface="Montserrat Medium"/>
              </a:rPr>
              <a:t>Dascalu, Monica, Mihail Stefan Teodorescu, Anca Plavitu, Lucian Milea, Eduard Franti, Dan Coroama, and Doina Moraru. "Tele-operated robotic arm and hand with intuitive control and haptic feedback." American Journal of Aerospace Engineering 1, no. 4 (2014): 21-27.</a:t>
            </a:r>
            <a:endParaRPr sz="2600">
              <a:latin typeface="Montserrat Medium"/>
              <a:ea typeface="Montserrat Medium"/>
              <a:cs typeface="Montserrat Medium"/>
              <a:sym typeface="Montserrat Medium"/>
            </a:endParaRPr>
          </a:p>
          <a:p>
            <a:pPr indent="-393700" lvl="0" marL="457200" marR="7620" rtl="0" algn="just">
              <a:lnSpc>
                <a:spcPct val="118200"/>
              </a:lnSpc>
              <a:spcBef>
                <a:spcPts val="0"/>
              </a:spcBef>
              <a:spcAft>
                <a:spcPts val="0"/>
              </a:spcAft>
              <a:buSzPts val="2600"/>
              <a:buFont typeface="Montserrat Medium"/>
              <a:buAutoNum type="arabicPeriod"/>
            </a:pPr>
            <a:r>
              <a:rPr lang="en-US" sz="2600">
                <a:latin typeface="Montserrat Medium"/>
                <a:ea typeface="Montserrat Medium"/>
                <a:cs typeface="Montserrat Medium"/>
                <a:sym typeface="Montserrat Medium"/>
              </a:rPr>
              <a:t>Gohil, Vipul J., Dr S. D. Bhagwat, Amey P. Raut, and Prateek R. Nirmal. "Robotics arm control using haptic technology." International Journal of Latest Research in Science and Technology 2, no. 2 (2013): 98-102.</a:t>
            </a:r>
            <a:endParaRPr sz="2600">
              <a:latin typeface="Montserrat Medium"/>
              <a:ea typeface="Montserrat Medium"/>
              <a:cs typeface="Montserrat Medium"/>
              <a:sym typeface="Montserrat Medium"/>
            </a:endParaRPr>
          </a:p>
          <a:p>
            <a:pPr indent="-393700" lvl="0" marL="457200" marR="5080" rtl="0" algn="just">
              <a:lnSpc>
                <a:spcPct val="118200"/>
              </a:lnSpc>
              <a:spcBef>
                <a:spcPts val="0"/>
              </a:spcBef>
              <a:spcAft>
                <a:spcPts val="0"/>
              </a:spcAft>
              <a:buSzPts val="2600"/>
              <a:buFont typeface="Montserrat Medium"/>
              <a:buAutoNum type="arabicPeriod"/>
            </a:pPr>
            <a:r>
              <a:rPr lang="en-US" sz="2600">
                <a:latin typeface="Montserrat Medium"/>
                <a:ea typeface="Montserrat Medium"/>
                <a:cs typeface="Montserrat Medium"/>
                <a:sym typeface="Montserrat Medium"/>
              </a:rPr>
              <a:t>Krishna, R., G. Sowmya Bala, S. Sastry ASC, B. Bhanu Prakash Sarma, and Gokul Sai Alla. "Design and implementation of a robotic arm based on haptic technology." Int. J. of Eng. Research and Applications 2, no. 34 (2012).</a:t>
            </a:r>
            <a:endParaRPr sz="2600">
              <a:solidFill>
                <a:schemeClr val="dk1"/>
              </a:solidFill>
              <a:latin typeface="Montserrat Medium"/>
              <a:ea typeface="Montserrat Medium"/>
              <a:cs typeface="Montserrat Medium"/>
              <a:sym typeface="Montserrat Medium"/>
            </a:endParaRPr>
          </a:p>
          <a:p>
            <a:pPr indent="0" lvl="0" marL="0" marR="5080" rtl="0" algn="just">
              <a:lnSpc>
                <a:spcPct val="118200"/>
              </a:lnSpc>
              <a:spcBef>
                <a:spcPts val="0"/>
              </a:spcBef>
              <a:spcAft>
                <a:spcPts val="0"/>
              </a:spcAft>
              <a:buNone/>
            </a:pPr>
            <a:r>
              <a:t/>
            </a:r>
            <a:endParaRPr sz="2600">
              <a:latin typeface="Montserrat Medium"/>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34"/>
          <p:cNvGrpSpPr/>
          <p:nvPr/>
        </p:nvGrpSpPr>
        <p:grpSpPr>
          <a:xfrm>
            <a:off x="0" y="413161"/>
            <a:ext cx="17917839" cy="9553404"/>
            <a:chOff x="0" y="413161"/>
            <a:chExt cx="17917839" cy="9553404"/>
          </a:xfrm>
        </p:grpSpPr>
        <p:pic>
          <p:nvPicPr>
            <p:cNvPr id="404" name="Google Shape;404;p34"/>
            <p:cNvPicPr preferRelativeResize="0"/>
            <p:nvPr/>
          </p:nvPicPr>
          <p:blipFill rotWithShape="1">
            <a:blip r:embed="rId3">
              <a:alphaModFix/>
            </a:blip>
            <a:srcRect b="0" l="0" r="0" t="0"/>
            <a:stretch/>
          </p:blipFill>
          <p:spPr>
            <a:xfrm>
              <a:off x="0" y="6747870"/>
              <a:ext cx="4710281" cy="3218695"/>
            </a:xfrm>
            <a:prstGeom prst="rect">
              <a:avLst/>
            </a:prstGeom>
            <a:noFill/>
            <a:ln>
              <a:noFill/>
            </a:ln>
          </p:spPr>
        </p:pic>
        <p:sp>
          <p:nvSpPr>
            <p:cNvPr id="405" name="Google Shape;405;p34"/>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06" name="Google Shape;406;p34"/>
            <p:cNvSpPr/>
            <p:nvPr/>
          </p:nvSpPr>
          <p:spPr>
            <a:xfrm>
              <a:off x="570187" y="576652"/>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07" name="Google Shape;407;p34"/>
          <p:cNvSpPr txBox="1"/>
          <p:nvPr/>
        </p:nvSpPr>
        <p:spPr>
          <a:xfrm>
            <a:off x="1015650" y="1306957"/>
            <a:ext cx="16256700" cy="7765800"/>
          </a:xfrm>
          <a:prstGeom prst="rect">
            <a:avLst/>
          </a:prstGeom>
          <a:noFill/>
          <a:ln>
            <a:noFill/>
          </a:ln>
        </p:spPr>
        <p:txBody>
          <a:bodyPr anchorCtr="0" anchor="t" bIns="0" lIns="0" spcFirstLastPara="1" rIns="0" wrap="square" tIns="11425">
            <a:spAutoFit/>
          </a:bodyPr>
          <a:lstStyle/>
          <a:p>
            <a:pPr indent="-410844" lvl="0" marL="433069" marR="6985" rtl="0" algn="just">
              <a:lnSpc>
                <a:spcPct val="118200"/>
              </a:lnSpc>
              <a:spcBef>
                <a:spcPts val="0"/>
              </a:spcBef>
              <a:spcAft>
                <a:spcPts val="0"/>
              </a:spcAft>
              <a:buSzPts val="2600"/>
              <a:buFont typeface="Montserrat Medium"/>
              <a:buAutoNum type="arabicPeriod" startAt="5"/>
            </a:pPr>
            <a:r>
              <a:rPr lang="en-US" sz="2600">
                <a:latin typeface="Montserrat Medium"/>
                <a:ea typeface="Montserrat Medium"/>
                <a:cs typeface="Montserrat Medium"/>
                <a:sym typeface="Montserrat Medium"/>
              </a:rPr>
              <a:t>Park, Sungman, Yeongtae Jung, and Joonbum Bae. "A tele-operation interface with a motion capture system and a haptic glove." In 2016 13th International Conference on Ubiquitous Robots and Ambient Intelligence (URAI), pp. 544-549. IEEE, 2016.</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438150" lvl="0" marL="460375" marR="5080" rtl="0" algn="just">
              <a:lnSpc>
                <a:spcPct val="118200"/>
              </a:lnSpc>
              <a:spcBef>
                <a:spcPts val="0"/>
              </a:spcBef>
              <a:spcAft>
                <a:spcPts val="0"/>
              </a:spcAft>
              <a:buSzPts val="2600"/>
              <a:buFont typeface="Montserrat Medium"/>
              <a:buAutoNum type="arabicPeriod" startAt="5"/>
            </a:pPr>
            <a:r>
              <a:rPr lang="en-US" sz="2600">
                <a:latin typeface="Montserrat Medium"/>
                <a:ea typeface="Montserrat Medium"/>
                <a:cs typeface="Montserrat Medium"/>
                <a:sym typeface="Montserrat Medium"/>
              </a:rPr>
              <a:t>Motamedi, M. Reza, Jean-Baptiste Chossat, Jean-Philippe Roberge, and Vincent Duchaine. "Haptic feedback for improved robotic arm control during simple grasp, slippage, and contact detection tasks." In 2016 IEEE International Conference on Robotics and Automation (ICRA), pp. 4894-4900. IEEE, 2016.</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402590" lvl="0" marL="424815" marR="5080" rtl="0" algn="just">
              <a:lnSpc>
                <a:spcPct val="118200"/>
              </a:lnSpc>
              <a:spcBef>
                <a:spcPts val="0"/>
              </a:spcBef>
              <a:spcAft>
                <a:spcPts val="0"/>
              </a:spcAft>
              <a:buSzPts val="2600"/>
              <a:buFont typeface="Montserrat Medium"/>
              <a:buAutoNum type="arabicPeriod" startAt="5"/>
            </a:pPr>
            <a:r>
              <a:rPr lang="en-US" sz="2600">
                <a:latin typeface="Montserrat Medium"/>
                <a:ea typeface="Montserrat Medium"/>
                <a:cs typeface="Montserrat Medium"/>
                <a:sym typeface="Montserrat Medium"/>
              </a:rPr>
              <a:t>Chen, C. J., S. K. Ong, A. Y. C. Nee, and Y. Q. Zhou. "Haptic-based interactive path planning for a virtual robot arm." International Journal on Interactive Design and Manufacturing (IJIDeM) 4, no. 2 (2010): 113-123.</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386080" lvl="0" marL="408305" marR="6985" rtl="0" algn="just">
              <a:lnSpc>
                <a:spcPct val="118200"/>
              </a:lnSpc>
              <a:spcBef>
                <a:spcPts val="0"/>
              </a:spcBef>
              <a:spcAft>
                <a:spcPts val="0"/>
              </a:spcAft>
              <a:buSzPts val="2600"/>
              <a:buFont typeface="Montserrat Medium"/>
              <a:buAutoNum type="arabicPeriod" startAt="5"/>
            </a:pPr>
            <a:r>
              <a:rPr lang="en-US" sz="2600">
                <a:latin typeface="Montserrat Medium"/>
                <a:ea typeface="Montserrat Medium"/>
                <a:cs typeface="Montserrat Medium"/>
                <a:sym typeface="Montserrat Medium"/>
              </a:rPr>
              <a:t>Wilberz, Alexander, Dominik Leschtschow, Christina Trepkowski, Jens Maiero, Ernst Kruijff, and Bernhard Riecke.  "Facehaptics:  Robot  arm  based  versatile  facial  haptics  for  immersive  environments."  In Proceedings of the 2020 CHI Conference on Human Factors in Computing Systems, pp. 1-14. 2020.</a:t>
            </a:r>
            <a:endParaRPr sz="2600">
              <a:latin typeface="Montserrat Medium"/>
              <a:ea typeface="Montserrat Medium"/>
              <a:cs typeface="Montserrat Medium"/>
              <a:sym typeface="Montserrat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35"/>
          <p:cNvGrpSpPr/>
          <p:nvPr/>
        </p:nvGrpSpPr>
        <p:grpSpPr>
          <a:xfrm>
            <a:off x="0" y="413164"/>
            <a:ext cx="17917839" cy="9553400"/>
            <a:chOff x="0" y="413164"/>
            <a:chExt cx="17917839" cy="9553400"/>
          </a:xfrm>
        </p:grpSpPr>
        <p:pic>
          <p:nvPicPr>
            <p:cNvPr id="413" name="Google Shape;413;p35"/>
            <p:cNvPicPr preferRelativeResize="0"/>
            <p:nvPr/>
          </p:nvPicPr>
          <p:blipFill rotWithShape="1">
            <a:blip r:embed="rId3">
              <a:alphaModFix/>
            </a:blip>
            <a:srcRect b="0" l="0" r="0" t="0"/>
            <a:stretch/>
          </p:blipFill>
          <p:spPr>
            <a:xfrm>
              <a:off x="0" y="6747869"/>
              <a:ext cx="4710281" cy="3218695"/>
            </a:xfrm>
            <a:prstGeom prst="rect">
              <a:avLst/>
            </a:prstGeom>
            <a:noFill/>
            <a:ln>
              <a:noFill/>
            </a:ln>
          </p:spPr>
        </p:pic>
        <p:sp>
          <p:nvSpPr>
            <p:cNvPr id="414" name="Google Shape;414;p35"/>
            <p:cNvSpPr/>
            <p:nvPr/>
          </p:nvSpPr>
          <p:spPr>
            <a:xfrm>
              <a:off x="365169" y="413164"/>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15" name="Google Shape;415;p35"/>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16" name="Google Shape;416;p35"/>
          <p:cNvSpPr txBox="1"/>
          <p:nvPr/>
        </p:nvSpPr>
        <p:spPr>
          <a:xfrm>
            <a:off x="1017000" y="1389895"/>
            <a:ext cx="16254000" cy="7507200"/>
          </a:xfrm>
          <a:prstGeom prst="rect">
            <a:avLst/>
          </a:prstGeom>
          <a:noFill/>
          <a:ln>
            <a:noFill/>
          </a:ln>
        </p:spPr>
        <p:txBody>
          <a:bodyPr anchorCtr="0" anchor="t" bIns="0" lIns="0" spcFirstLastPara="1" rIns="0" wrap="square" tIns="11425">
            <a:spAutoFit/>
          </a:bodyPr>
          <a:lstStyle/>
          <a:p>
            <a:pPr indent="-481330" lvl="0" marL="503555" marR="5715" rtl="0" algn="just">
              <a:lnSpc>
                <a:spcPct val="118200"/>
              </a:lnSpc>
              <a:spcBef>
                <a:spcPts val="0"/>
              </a:spcBef>
              <a:spcAft>
                <a:spcPts val="0"/>
              </a:spcAft>
              <a:buSzPts val="2600"/>
              <a:buFont typeface="Montserrat Medium"/>
              <a:buAutoNum type="arabicPeriod" startAt="9"/>
            </a:pPr>
            <a:r>
              <a:rPr lang="en-US" sz="2600">
                <a:latin typeface="Montserrat Medium"/>
                <a:ea typeface="Montserrat Medium"/>
                <a:cs typeface="Montserrat Medium"/>
                <a:sym typeface="Montserrat Medium"/>
              </a:rPr>
              <a:t>Bimbo, Joao, Claudio Pacchierotti, Marco Aggravi, Nikos Tsagarakis, and Domenico Prattichizzo. "Teleoperation in cluttered environments using wearable haptic feedback." In 2017 IEEE/RSJ International Conference on Intelligent Robots and Systems (IROS), pp. 3401-3408. IEEE, 2017.</a:t>
            </a:r>
            <a:endParaRPr sz="2600">
              <a:latin typeface="Montserrat Medium"/>
              <a:ea typeface="Montserrat Medium"/>
              <a:cs typeface="Montserrat Medium"/>
              <a:sym typeface="Montserrat Medium"/>
            </a:endParaRPr>
          </a:p>
          <a:p>
            <a:pPr indent="-558800" lvl="0" marL="581025" marR="5080" rtl="0" algn="just">
              <a:lnSpc>
                <a:spcPct val="118200"/>
              </a:lnSpc>
              <a:spcBef>
                <a:spcPts val="0"/>
              </a:spcBef>
              <a:spcAft>
                <a:spcPts val="0"/>
              </a:spcAft>
              <a:buSzPts val="2600"/>
              <a:buFont typeface="Montserrat Medium"/>
              <a:buAutoNum type="arabicPeriod" startAt="9"/>
            </a:pPr>
            <a:r>
              <a:rPr lang="en-US" sz="2600">
                <a:latin typeface="Montserrat Medium"/>
                <a:ea typeface="Montserrat Medium"/>
                <a:cs typeface="Montserrat Medium"/>
                <a:sym typeface="Montserrat Medium"/>
              </a:rPr>
              <a:t>González, Claudia, J. Ernesto Solanes, Adolfo Munoz, Luis Gracia, Vicent Girbés-Juan, and Josep Tornero. "Advanced teleoperation and control system for industrial robots based on augmented virtuality and haptic feedback." Journal of Manufacturing Systems 59 (2021): 283-298.</a:t>
            </a:r>
            <a:endParaRPr sz="2600">
              <a:latin typeface="Montserrat Medium"/>
              <a:ea typeface="Montserrat Medium"/>
              <a:cs typeface="Montserrat Medium"/>
              <a:sym typeface="Montserrat Medium"/>
            </a:endParaRPr>
          </a:p>
          <a:p>
            <a:pPr indent="-393065" lvl="0" marL="415290" marR="9525" rtl="0" algn="just">
              <a:lnSpc>
                <a:spcPct val="118200"/>
              </a:lnSpc>
              <a:spcBef>
                <a:spcPts val="0"/>
              </a:spcBef>
              <a:spcAft>
                <a:spcPts val="0"/>
              </a:spcAft>
              <a:buSzPts val="2600"/>
              <a:buFont typeface="Montserrat Medium"/>
              <a:buAutoNum type="arabicPeriod" startAt="9"/>
            </a:pPr>
            <a:r>
              <a:rPr lang="en-US" sz="2600">
                <a:latin typeface="Montserrat Medium"/>
                <a:ea typeface="Montserrat Medium"/>
                <a:cs typeface="Montserrat Medium"/>
                <a:sym typeface="Montserrat Medium"/>
              </a:rPr>
              <a:t>Yuan Guo, Dangxiao Wang, Senior Member, IEEE, Ziqi Wang, Xiuping Yang, Haitong Wang, Yuru Zhang, Senior Member, IEEE, Weiliang Xu, Senior Member, IEEE “Achieving High Stiffness Range of Force Feedback Gloves using Variable Stiffness Mechanism.” 2019 IEEE World Haptics Conference (WHC) Tokyo, Japan.</a:t>
            </a:r>
            <a:endParaRPr sz="2600">
              <a:latin typeface="Montserrat Medium"/>
              <a:ea typeface="Montserrat Medium"/>
              <a:cs typeface="Montserrat Medium"/>
              <a:sym typeface="Montserrat Medium"/>
            </a:endParaRPr>
          </a:p>
          <a:p>
            <a:pPr indent="-553720" lvl="0" marL="575945" marR="5715" rtl="0" algn="just">
              <a:lnSpc>
                <a:spcPct val="118200"/>
              </a:lnSpc>
              <a:spcBef>
                <a:spcPts val="0"/>
              </a:spcBef>
              <a:spcAft>
                <a:spcPts val="0"/>
              </a:spcAft>
              <a:buSzPts val="2600"/>
              <a:buFont typeface="Montserrat Medium"/>
              <a:buAutoNum type="arabicPeriod" startAt="9"/>
            </a:pPr>
            <a:r>
              <a:rPr lang="en-US" sz="2600">
                <a:latin typeface="Montserrat Medium"/>
                <a:ea typeface="Montserrat Medium"/>
                <a:cs typeface="Montserrat Medium"/>
                <a:sym typeface="Montserrat Medium"/>
              </a:rPr>
              <a:t>I. Choi, E. W. Hawkes, D. L. Christensen, C. J. Ploch, and S. Follmer, “Wolverine: A wearable haptic interface for grasping in virtual reality,” presented at the 2016 IEEE/RSJ International Conference on Intelligent Robots and Systems, Daejeon, South Korea, October 9-14, 2016, pp. 986-993.</a:t>
            </a:r>
            <a:endParaRPr sz="2600">
              <a:latin typeface="Montserrat Medium"/>
              <a:ea typeface="Montserrat Medium"/>
              <a:cs typeface="Montserrat Medium"/>
              <a:sym typeface="Montserrat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36"/>
          <p:cNvGrpSpPr/>
          <p:nvPr/>
        </p:nvGrpSpPr>
        <p:grpSpPr>
          <a:xfrm>
            <a:off x="0" y="413160"/>
            <a:ext cx="17917839" cy="9553403"/>
            <a:chOff x="0" y="413160"/>
            <a:chExt cx="17917839" cy="9553403"/>
          </a:xfrm>
        </p:grpSpPr>
        <p:pic>
          <p:nvPicPr>
            <p:cNvPr id="422" name="Google Shape;422;p36"/>
            <p:cNvPicPr preferRelativeResize="0"/>
            <p:nvPr/>
          </p:nvPicPr>
          <p:blipFill rotWithShape="1">
            <a:blip r:embed="rId3">
              <a:alphaModFix/>
            </a:blip>
            <a:srcRect b="0" l="0" r="0" t="0"/>
            <a:stretch/>
          </p:blipFill>
          <p:spPr>
            <a:xfrm>
              <a:off x="0" y="6747868"/>
              <a:ext cx="4710281" cy="3218695"/>
            </a:xfrm>
            <a:prstGeom prst="rect">
              <a:avLst/>
            </a:prstGeom>
            <a:noFill/>
            <a:ln>
              <a:noFill/>
            </a:ln>
          </p:spPr>
        </p:pic>
        <p:sp>
          <p:nvSpPr>
            <p:cNvPr id="423" name="Google Shape;423;p36"/>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24" name="Google Shape;424;p36"/>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25" name="Google Shape;425;p36"/>
          <p:cNvSpPr txBox="1"/>
          <p:nvPr/>
        </p:nvSpPr>
        <p:spPr>
          <a:xfrm>
            <a:off x="1015950" y="1368007"/>
            <a:ext cx="16256100" cy="7551000"/>
          </a:xfrm>
          <a:prstGeom prst="rect">
            <a:avLst/>
          </a:prstGeom>
          <a:noFill/>
          <a:ln>
            <a:noFill/>
          </a:ln>
        </p:spPr>
        <p:txBody>
          <a:bodyPr anchorCtr="0" anchor="t" bIns="0" lIns="0" spcFirstLastPara="1" rIns="0" wrap="square" tIns="11425">
            <a:spAutoFit/>
          </a:bodyPr>
          <a:lstStyle/>
          <a:p>
            <a:pPr indent="-469900" lvl="0" marL="492125" marR="7620" rtl="0" algn="just">
              <a:lnSpc>
                <a:spcPct val="118200"/>
              </a:lnSpc>
              <a:spcBef>
                <a:spcPts val="0"/>
              </a:spcBef>
              <a:spcAft>
                <a:spcPts val="0"/>
              </a:spcAft>
              <a:buSzPts val="2600"/>
              <a:buFont typeface="Montserrat Medium"/>
              <a:buAutoNum type="arabicPeriod" startAt="13"/>
            </a:pPr>
            <a:r>
              <a:rPr lang="en-US" sz="2600">
                <a:latin typeface="Montserrat Medium"/>
                <a:ea typeface="Montserrat Medium"/>
                <a:cs typeface="Montserrat Medium"/>
                <a:sym typeface="Montserrat Medium"/>
              </a:rPr>
              <a:t>Data Glove Qi Zhu, Vinicius Prado da Fonseca, Bruno Monteiro Rocha Lima, Maxwell Welyhorsky, Miriam Goubran, Thiago Eustaquio Alves de Oliveira, Emil M. Petriu. “ Teleoperated Grasping Using a Robotic Hand and a Haptic-Feedback Data Glove”</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506094" lvl="0" marL="528320" marR="5080" rtl="0" algn="just">
              <a:lnSpc>
                <a:spcPct val="118200"/>
              </a:lnSpc>
              <a:spcBef>
                <a:spcPts val="0"/>
              </a:spcBef>
              <a:spcAft>
                <a:spcPts val="0"/>
              </a:spcAft>
              <a:buSzPts val="2600"/>
              <a:buFont typeface="Montserrat Medium"/>
              <a:buAutoNum type="arabicPeriod" startAt="13"/>
            </a:pPr>
            <a:r>
              <a:rPr lang="en-US" sz="2600">
                <a:latin typeface="Montserrat Medium"/>
                <a:ea typeface="Montserrat Medium"/>
                <a:cs typeface="Montserrat Medium"/>
                <a:sym typeface="Montserrat Medium"/>
              </a:rPr>
              <a:t>I. M. Bullock, R. R. Ma, and A. M. Dollar, “A Hand-Centric Classification of Human and Robot Dexterous Manipulation,” IEEE</a:t>
            </a:r>
            <a:endParaRPr sz="2600">
              <a:latin typeface="Montserrat Medium"/>
              <a:ea typeface="Montserrat Medium"/>
              <a:cs typeface="Montserrat Medium"/>
              <a:sym typeface="Montserrat Medium"/>
            </a:endParaRPr>
          </a:p>
          <a:p>
            <a:pPr indent="0" lvl="0" marL="0" rtl="0" algn="l">
              <a:lnSpc>
                <a:spcPct val="100000"/>
              </a:lnSpc>
              <a:spcBef>
                <a:spcPts val="30"/>
              </a:spcBef>
              <a:spcAft>
                <a:spcPts val="0"/>
              </a:spcAft>
              <a:buSzPts val="3850"/>
              <a:buFont typeface="Trebuchet MS"/>
              <a:buNone/>
            </a:pPr>
            <a:r>
              <a:t/>
            </a:r>
            <a:endParaRPr sz="2600">
              <a:latin typeface="Montserrat Medium"/>
              <a:ea typeface="Montserrat Medium"/>
              <a:cs typeface="Montserrat Medium"/>
              <a:sym typeface="Montserrat Medium"/>
            </a:endParaRPr>
          </a:p>
          <a:p>
            <a:pPr indent="-476883" lvl="0" marL="498475" rtl="0" algn="just">
              <a:lnSpc>
                <a:spcPct val="100000"/>
              </a:lnSpc>
              <a:spcBef>
                <a:spcPts val="0"/>
              </a:spcBef>
              <a:spcAft>
                <a:spcPts val="0"/>
              </a:spcAft>
              <a:buSzPts val="2600"/>
              <a:buFont typeface="Montserrat Medium"/>
              <a:buAutoNum type="arabicPeriod" startAt="13"/>
            </a:pPr>
            <a:r>
              <a:rPr lang="en-US" sz="2600">
                <a:latin typeface="Montserrat Medium"/>
                <a:ea typeface="Montserrat Medium"/>
                <a:cs typeface="Montserrat Medium"/>
                <a:sym typeface="Montserrat Medium"/>
              </a:rPr>
              <a:t>“CyberGloveSystems. (2013) Cybergrasp.[Online]. Available: </a:t>
            </a:r>
            <a:r>
              <a:rPr lang="en-US" sz="2600" u="sng">
                <a:solidFill>
                  <a:schemeClr val="hlink"/>
                </a:solidFill>
                <a:latin typeface="Montserrat Medium"/>
                <a:ea typeface="Montserrat Medium"/>
                <a:cs typeface="Montserrat Medium"/>
                <a:sym typeface="Montserrat Medium"/>
                <a:hlinkClick r:id="rId4"/>
              </a:rPr>
              <a:t>http://www.cyberglovesystems.com</a:t>
            </a:r>
            <a:r>
              <a:rPr lang="en-US" sz="2600">
                <a:latin typeface="Montserrat Medium"/>
                <a:ea typeface="Montserrat Medium"/>
                <a:cs typeface="Montserrat Medium"/>
                <a:sym typeface="Montserrat Medium"/>
              </a:rPr>
              <a:t>.”</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530225" lvl="0" marL="552450" marR="5715" rtl="0" algn="just">
              <a:lnSpc>
                <a:spcPct val="118200"/>
              </a:lnSpc>
              <a:spcBef>
                <a:spcPts val="0"/>
              </a:spcBef>
              <a:spcAft>
                <a:spcPts val="0"/>
              </a:spcAft>
              <a:buSzPts val="2600"/>
              <a:buFont typeface="Montserrat Medium"/>
              <a:buAutoNum type="arabicPeriod" startAt="13"/>
            </a:pPr>
            <a:r>
              <a:rPr lang="en-US" sz="2600">
                <a:latin typeface="Montserrat Medium"/>
                <a:ea typeface="Montserrat Medium"/>
                <a:cs typeface="Montserrat Medium"/>
                <a:sym typeface="Montserrat Medium"/>
              </a:rPr>
              <a:t>Donghyun Sim, Yoonchul Baek, Minjeong Cho, Sunghoon Park, A. S. M. Sharifuzzaman Sagar, and Hyung Seok Kim. “Low-Latency Haptic Open Glove for Immersive Virtual Reality Interaction”</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476250" lvl="0" marL="498475" marR="7620" rtl="0" algn="just">
              <a:lnSpc>
                <a:spcPct val="118200"/>
              </a:lnSpc>
              <a:spcBef>
                <a:spcPts val="0"/>
              </a:spcBef>
              <a:spcAft>
                <a:spcPts val="0"/>
              </a:spcAft>
              <a:buSzPts val="2600"/>
              <a:buFont typeface="Montserrat Medium"/>
              <a:buAutoNum type="arabicPeriod" startAt="13"/>
            </a:pPr>
            <a:r>
              <a:rPr lang="en-US" sz="2600">
                <a:latin typeface="Montserrat Medium"/>
                <a:ea typeface="Montserrat Medium"/>
                <a:cs typeface="Montserrat Medium"/>
                <a:sym typeface="Montserrat Medium"/>
              </a:rPr>
              <a:t>Mohssen Hosseini, Ali Seng ¨ul, Yudha Pane, Joris De Schutter and Herman Bruyninckx. “ExoTen-Glove: A Force-Feedback Haptic Glove Based on Twisted String Actuation System,” 27th IEEE International Symposium on Robot and Human Interactive Communication</a:t>
            </a:r>
            <a:endParaRPr sz="2600">
              <a:latin typeface="Montserrat Medium"/>
              <a:ea typeface="Montserrat Medium"/>
              <a:cs typeface="Montserrat Medium"/>
              <a:sym typeface="Montserrat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37"/>
          <p:cNvGrpSpPr/>
          <p:nvPr/>
        </p:nvGrpSpPr>
        <p:grpSpPr>
          <a:xfrm>
            <a:off x="0" y="413160"/>
            <a:ext cx="17917839" cy="9553405"/>
            <a:chOff x="0" y="413160"/>
            <a:chExt cx="17917839" cy="9553405"/>
          </a:xfrm>
        </p:grpSpPr>
        <p:pic>
          <p:nvPicPr>
            <p:cNvPr id="431" name="Google Shape;431;p37"/>
            <p:cNvPicPr preferRelativeResize="0"/>
            <p:nvPr/>
          </p:nvPicPr>
          <p:blipFill rotWithShape="1">
            <a:blip r:embed="rId3">
              <a:alphaModFix/>
            </a:blip>
            <a:srcRect b="0" l="0" r="0" t="0"/>
            <a:stretch/>
          </p:blipFill>
          <p:spPr>
            <a:xfrm>
              <a:off x="0" y="6747870"/>
              <a:ext cx="4710281" cy="3218695"/>
            </a:xfrm>
            <a:prstGeom prst="rect">
              <a:avLst/>
            </a:prstGeom>
            <a:noFill/>
            <a:ln>
              <a:noFill/>
            </a:ln>
          </p:spPr>
        </p:pic>
        <p:sp>
          <p:nvSpPr>
            <p:cNvPr id="432" name="Google Shape;432;p37"/>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33" name="Google Shape;433;p37"/>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34" name="Google Shape;434;p37"/>
          <p:cNvSpPr txBox="1"/>
          <p:nvPr/>
        </p:nvSpPr>
        <p:spPr>
          <a:xfrm>
            <a:off x="1015950" y="1438945"/>
            <a:ext cx="16256100" cy="7409100"/>
          </a:xfrm>
          <a:prstGeom prst="rect">
            <a:avLst/>
          </a:prstGeom>
          <a:noFill/>
          <a:ln>
            <a:noFill/>
          </a:ln>
        </p:spPr>
        <p:txBody>
          <a:bodyPr anchorCtr="0" anchor="t" bIns="0" lIns="0" spcFirstLastPara="1" rIns="0" wrap="square" tIns="11425">
            <a:spAutoFit/>
          </a:bodyPr>
          <a:lstStyle/>
          <a:p>
            <a:pPr indent="-502284" lvl="0" marL="524509" marR="5715" rtl="0" algn="l">
              <a:lnSpc>
                <a:spcPct val="118200"/>
              </a:lnSpc>
              <a:spcBef>
                <a:spcPts val="0"/>
              </a:spcBef>
              <a:spcAft>
                <a:spcPts val="0"/>
              </a:spcAft>
              <a:buSzPts val="2600"/>
              <a:buFont typeface="Montserrat Medium"/>
              <a:buAutoNum type="arabicPeriod" startAt="18"/>
            </a:pPr>
            <a:r>
              <a:rPr lang="en-US" sz="2600">
                <a:latin typeface="Montserrat Medium"/>
                <a:ea typeface="Montserrat Medium"/>
                <a:cs typeface="Montserrat Medium"/>
                <a:sym typeface="Montserrat Medium"/>
              </a:rPr>
              <a:t>G. Palli, C. Natale, C. May, C. Melchiorri, and T. W ¨urtz, “Modeling and control of the twisted string actuation system,” IEEE/ASME Trans. on Mechatronics, vol. 18, no. 2, pp. 664–673, 2013.</a:t>
            </a:r>
            <a:endParaRPr sz="2600">
              <a:latin typeface="Montserrat Medium"/>
              <a:ea typeface="Montserrat Medium"/>
              <a:cs typeface="Montserrat Medium"/>
              <a:sym typeface="Montserrat Medium"/>
            </a:endParaRPr>
          </a:p>
          <a:p>
            <a:pPr indent="0" lvl="0" marL="0" rtl="0" algn="l">
              <a:lnSpc>
                <a:spcPct val="100000"/>
              </a:lnSpc>
              <a:spcBef>
                <a:spcPts val="30"/>
              </a:spcBef>
              <a:spcAft>
                <a:spcPts val="0"/>
              </a:spcAft>
              <a:buSzPts val="3850"/>
              <a:buFont typeface="Trebuchet MS"/>
              <a:buNone/>
            </a:pPr>
            <a:r>
              <a:t/>
            </a:r>
            <a:endParaRPr sz="2600">
              <a:latin typeface="Montserrat Medium"/>
              <a:ea typeface="Montserrat Medium"/>
              <a:cs typeface="Montserrat Medium"/>
              <a:sym typeface="Montserrat Medium"/>
            </a:endParaRPr>
          </a:p>
          <a:p>
            <a:pPr indent="-463550" lvl="0" marL="485140" rtl="0" algn="l">
              <a:lnSpc>
                <a:spcPct val="100000"/>
              </a:lnSpc>
              <a:spcBef>
                <a:spcPts val="0"/>
              </a:spcBef>
              <a:spcAft>
                <a:spcPts val="0"/>
              </a:spcAft>
              <a:buSzPts val="2600"/>
              <a:buFont typeface="Montserrat Medium"/>
              <a:buAutoNum type="arabicPeriod" startAt="18"/>
            </a:pPr>
            <a:r>
              <a:rPr lang="en-US" sz="2600">
                <a:latin typeface="Montserrat Medium"/>
                <a:ea typeface="Montserrat Medium"/>
                <a:cs typeface="Montserrat Medium"/>
                <a:sym typeface="Montserrat Medium"/>
              </a:rPr>
              <a:t>S. Moshe, “Twisting wire actuator,” Journal of Mechanical Design, vol. 127, no. 3, p. 441–445, jul 2004.</a:t>
            </a:r>
            <a:endParaRPr sz="2600">
              <a:latin typeface="Montserrat Medium"/>
              <a:ea typeface="Montserrat Medium"/>
              <a:cs typeface="Montserrat Medium"/>
              <a:sym typeface="Montserrat Medium"/>
            </a:endParaRPr>
          </a:p>
          <a:p>
            <a:pPr indent="0" lvl="0" marL="0" rtl="0" algn="l">
              <a:lnSpc>
                <a:spcPct val="100000"/>
              </a:lnSpc>
              <a:spcBef>
                <a:spcPts val="30"/>
              </a:spcBef>
              <a:spcAft>
                <a:spcPts val="0"/>
              </a:spcAft>
              <a:buSzPts val="3850"/>
              <a:buFont typeface="Trebuchet MS"/>
              <a:buNone/>
            </a:pPr>
            <a:r>
              <a:t/>
            </a:r>
            <a:endParaRPr sz="2600">
              <a:latin typeface="Montserrat Medium"/>
              <a:ea typeface="Montserrat Medium"/>
              <a:cs typeface="Montserrat Medium"/>
              <a:sym typeface="Montserrat Medium"/>
            </a:endParaRPr>
          </a:p>
          <a:p>
            <a:pPr indent="-596900" lvl="0" marL="618490" rtl="0" algn="l">
              <a:lnSpc>
                <a:spcPct val="100000"/>
              </a:lnSpc>
              <a:spcBef>
                <a:spcPts val="0"/>
              </a:spcBef>
              <a:spcAft>
                <a:spcPts val="0"/>
              </a:spcAft>
              <a:buSzPts val="2600"/>
              <a:buFont typeface="Montserrat Medium"/>
              <a:buAutoNum type="arabicPeriod" startAt="18"/>
            </a:pPr>
            <a:r>
              <a:rPr lang="en-US" sz="2600" u="sng">
                <a:solidFill>
                  <a:schemeClr val="hlink"/>
                </a:solidFill>
                <a:latin typeface="Montserrat Medium"/>
                <a:ea typeface="Montserrat Medium"/>
                <a:cs typeface="Montserrat Medium"/>
                <a:sym typeface="Montserrat Medium"/>
                <a:hlinkClick r:id="rId4"/>
              </a:rPr>
              <a:t>www.htc.com/in</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548640" lvl="0" marL="570865" marR="7620" rtl="0" algn="l">
              <a:lnSpc>
                <a:spcPct val="118200"/>
              </a:lnSpc>
              <a:spcBef>
                <a:spcPts val="0"/>
              </a:spcBef>
              <a:spcAft>
                <a:spcPts val="0"/>
              </a:spcAft>
              <a:buSzPts val="2600"/>
              <a:buFont typeface="Montserrat Medium"/>
              <a:buAutoNum type="arabicPeriod" startAt="18"/>
            </a:pPr>
            <a:r>
              <a:rPr lang="en-US" sz="2600">
                <a:latin typeface="Montserrat Medium"/>
                <a:ea typeface="Montserrat Medium"/>
                <a:cs typeface="Montserrat Medium"/>
                <a:sym typeface="Montserrat Medium"/>
              </a:rPr>
              <a:t>Francesca Sorgini, Giuseppe Airò Farulla, Nikola Lukic, Ivan Danilov, Calogero Maria Oddo, Petar B. Petrovic, Bozica Bojovic, “Tactile sensing with gesture-controlled collaborative robot” IEEE.</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618490" lvl="0" marL="640715" marR="5080" rtl="0" algn="l">
              <a:lnSpc>
                <a:spcPct val="118200"/>
              </a:lnSpc>
              <a:spcBef>
                <a:spcPts val="0"/>
              </a:spcBef>
              <a:spcAft>
                <a:spcPts val="0"/>
              </a:spcAft>
              <a:buSzPts val="2600"/>
              <a:buFont typeface="Montserrat Medium"/>
              <a:buAutoNum type="arabicPeriod" startAt="18"/>
            </a:pPr>
            <a:r>
              <a:rPr lang="en-US" sz="2600">
                <a:latin typeface="Montserrat Medium"/>
                <a:ea typeface="Montserrat Medium"/>
                <a:cs typeface="Montserrat Medium"/>
                <a:sym typeface="Montserrat Medium"/>
              </a:rPr>
              <a:t>Sihui Li, Raagini Rameshwar, Ann Marie Votta, and Cagdas D. Onal, “Intuitive Control of a Robotic Arm and Hand System with Pneumatic Haptic Feedback,”IEEE.</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648335" lvl="0" marL="670560" marR="5080" rtl="0" algn="l">
              <a:lnSpc>
                <a:spcPct val="118200"/>
              </a:lnSpc>
              <a:spcBef>
                <a:spcPts val="0"/>
              </a:spcBef>
              <a:spcAft>
                <a:spcPts val="0"/>
              </a:spcAft>
              <a:buSzPts val="2600"/>
              <a:buFont typeface="Montserrat Medium"/>
              <a:buAutoNum type="arabicPeriod" startAt="18"/>
            </a:pPr>
            <a:r>
              <a:rPr lang="en-US" sz="2600">
                <a:latin typeface="Montserrat Medium"/>
                <a:ea typeface="Montserrat Medium"/>
                <a:cs typeface="Montserrat Medium"/>
                <a:sym typeface="Montserrat Medium"/>
              </a:rPr>
              <a:t>Sebastian	Friston,	Elias	Griffith,	David	Swapp,	Alan	Marshall	and	Anthony	Steed,	“Position-Based Control of Under-Constrained Haptics: A System for the Dexmo Glove” IEE</a:t>
            </a:r>
            <a:endParaRPr sz="2600">
              <a:latin typeface="Montserrat Medium"/>
              <a:ea typeface="Montserrat Medium"/>
              <a:cs typeface="Montserrat Medium"/>
              <a:sym typeface="Montserrat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38"/>
          <p:cNvGrpSpPr/>
          <p:nvPr/>
        </p:nvGrpSpPr>
        <p:grpSpPr>
          <a:xfrm>
            <a:off x="0" y="413161"/>
            <a:ext cx="17917839" cy="9553405"/>
            <a:chOff x="0" y="413161"/>
            <a:chExt cx="17917839" cy="9553405"/>
          </a:xfrm>
        </p:grpSpPr>
        <p:pic>
          <p:nvPicPr>
            <p:cNvPr id="440" name="Google Shape;440;p38"/>
            <p:cNvPicPr preferRelativeResize="0"/>
            <p:nvPr/>
          </p:nvPicPr>
          <p:blipFill rotWithShape="1">
            <a:blip r:embed="rId3">
              <a:alphaModFix/>
            </a:blip>
            <a:srcRect b="0" l="0" r="0" t="0"/>
            <a:stretch/>
          </p:blipFill>
          <p:spPr>
            <a:xfrm>
              <a:off x="0" y="6747871"/>
              <a:ext cx="4710281" cy="3218695"/>
            </a:xfrm>
            <a:prstGeom prst="rect">
              <a:avLst/>
            </a:prstGeom>
            <a:noFill/>
            <a:ln>
              <a:noFill/>
            </a:ln>
          </p:spPr>
        </p:pic>
        <p:sp>
          <p:nvSpPr>
            <p:cNvPr id="441" name="Google Shape;441;p38"/>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42" name="Google Shape;442;p38"/>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43" name="Google Shape;443;p38"/>
          <p:cNvSpPr txBox="1"/>
          <p:nvPr/>
        </p:nvSpPr>
        <p:spPr>
          <a:xfrm>
            <a:off x="1015950" y="1413757"/>
            <a:ext cx="16256100" cy="7552200"/>
          </a:xfrm>
          <a:prstGeom prst="rect">
            <a:avLst/>
          </a:prstGeom>
          <a:noFill/>
          <a:ln>
            <a:noFill/>
          </a:ln>
        </p:spPr>
        <p:txBody>
          <a:bodyPr anchorCtr="0" anchor="t" bIns="0" lIns="0" spcFirstLastPara="1" rIns="0" wrap="square" tIns="11425">
            <a:spAutoFit/>
          </a:bodyPr>
          <a:lstStyle/>
          <a:p>
            <a:pPr indent="-650875" lvl="0" marL="673100" marR="6350" rtl="0" algn="l">
              <a:lnSpc>
                <a:spcPct val="1182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Filippo Sanfilippo, Claudio Pacchierotti, “A Low-Cost Multi-Modal Auditory-Visual-Tactile Framework for Remote Touch,”IEEE</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854710" lvl="0" marL="876935" marR="5080" rtl="0" algn="l">
              <a:lnSpc>
                <a:spcPct val="1182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Leap	Motion	Inc.	(2020,	February)	“The	Leap	Motion	Controller”.	[Online].	Available: </a:t>
            </a:r>
            <a:r>
              <a:rPr lang="en-US" sz="2600" u="sng">
                <a:solidFill>
                  <a:schemeClr val="hlink"/>
                </a:solidFill>
                <a:latin typeface="Montserrat Medium"/>
                <a:ea typeface="Montserrat Medium"/>
                <a:cs typeface="Montserrat Medium"/>
                <a:sym typeface="Montserrat Medium"/>
                <a:hlinkClick r:id="rId4"/>
              </a:rPr>
              <a:t>http://www.leapmotion.com/</a:t>
            </a:r>
            <a:r>
              <a:rPr lang="en-US" sz="2600">
                <a:latin typeface="Montserrat Medium"/>
                <a:ea typeface="Montserrat Medium"/>
                <a:cs typeface="Montserrat Medium"/>
                <a:sym typeface="Montserrat Medium"/>
              </a:rPr>
              <a:t> .</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883919" lvl="0" marL="906144" marR="5715" rtl="0" algn="l">
              <a:lnSpc>
                <a:spcPct val="1182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Oculus	VR.	(2020,	February)	“Oculus	Rift	Development	Kit	2”.	[Online].	Available: </a:t>
            </a:r>
            <a:r>
              <a:rPr lang="en-US" sz="2600" u="sng">
                <a:solidFill>
                  <a:schemeClr val="hlink"/>
                </a:solidFill>
                <a:latin typeface="Montserrat Medium"/>
                <a:ea typeface="Montserrat Medium"/>
                <a:cs typeface="Montserrat Medium"/>
                <a:sym typeface="Montserrat Medium"/>
                <a:hlinkClick r:id="rId5"/>
              </a:rPr>
              <a:t>http://www.oculus.com/</a:t>
            </a:r>
            <a:endParaRPr sz="2600">
              <a:latin typeface="Montserrat Medium"/>
              <a:ea typeface="Montserrat Medium"/>
              <a:cs typeface="Montserrat Medium"/>
              <a:sym typeface="Montserrat Medium"/>
            </a:endParaRPr>
          </a:p>
          <a:p>
            <a:pPr indent="0" lvl="0" marL="0" rtl="0" algn="l">
              <a:lnSpc>
                <a:spcPct val="100000"/>
              </a:lnSpc>
              <a:spcBef>
                <a:spcPts val="30"/>
              </a:spcBef>
              <a:spcAft>
                <a:spcPts val="0"/>
              </a:spcAft>
              <a:buSzPts val="3850"/>
              <a:buFont typeface="Trebuchet MS"/>
              <a:buNone/>
            </a:pPr>
            <a:r>
              <a:t/>
            </a:r>
            <a:endParaRPr sz="2600">
              <a:latin typeface="Montserrat Medium"/>
              <a:ea typeface="Montserrat Medium"/>
              <a:cs typeface="Montserrat Medium"/>
              <a:sym typeface="Montserrat Medium"/>
            </a:endParaRPr>
          </a:p>
          <a:p>
            <a:pPr indent="-572770" lvl="0" marL="594360" rtl="0" algn="l">
              <a:lnSpc>
                <a:spcPct val="1000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Unity Technologies. (2020, February) “Unity3D”. [Online]. Available: </a:t>
            </a:r>
            <a:r>
              <a:rPr lang="en-US" sz="2600" u="sng">
                <a:solidFill>
                  <a:schemeClr val="hlink"/>
                </a:solidFill>
                <a:latin typeface="Montserrat Medium"/>
                <a:ea typeface="Montserrat Medium"/>
                <a:cs typeface="Montserrat Medium"/>
                <a:sym typeface="Montserrat Medium"/>
                <a:hlinkClick r:id="rId6"/>
              </a:rPr>
              <a:t>http://unity3d.com/</a:t>
            </a:r>
            <a:r>
              <a:rPr lang="en-US" sz="2600">
                <a:latin typeface="Montserrat Medium"/>
                <a:ea typeface="Montserrat Medium"/>
                <a:cs typeface="Montserrat Medium"/>
                <a:sym typeface="Montserrat Medium"/>
              </a:rPr>
              <a:t>.</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632460" lvl="0" marL="654685" marR="5080" rtl="0" algn="l">
              <a:lnSpc>
                <a:spcPct val="1182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Zhongda Sun, Minglu Zhu, Zhaocong Chen, Xuechuan Shan, and Chengkuo Lee, “Haptic-Feedback Ring enabled Human-Machine Interface(HMI) aiming at Immersive Virtual Reality Experience,” IEEE</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750570" lvl="0" marL="772795" marR="5080" rtl="0" algn="l">
              <a:lnSpc>
                <a:spcPct val="118200"/>
              </a:lnSpc>
              <a:spcBef>
                <a:spcPts val="0"/>
              </a:spcBef>
              <a:spcAft>
                <a:spcPts val="0"/>
              </a:spcAft>
              <a:buSzPts val="2600"/>
              <a:buFont typeface="Montserrat Medium"/>
              <a:buAutoNum type="arabicPeriod" startAt="24"/>
            </a:pPr>
            <a:r>
              <a:rPr lang="en-US" sz="2600">
                <a:latin typeface="Montserrat Medium"/>
                <a:ea typeface="Montserrat Medium"/>
                <a:cs typeface="Montserrat Medium"/>
                <a:sym typeface="Montserrat Medium"/>
              </a:rPr>
              <a:t>Y.Wang	and	L.Fang,	“Principle	andDesign	of	Mechanically	Musculoskeletal	Variable-Stiffness Mechanism,”Robot, vol. 4, pp. 506-512, Apr. 2015.(in Chinese).</a:t>
            </a:r>
            <a:endParaRPr sz="2600">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p39"/>
          <p:cNvGrpSpPr/>
          <p:nvPr/>
        </p:nvGrpSpPr>
        <p:grpSpPr>
          <a:xfrm>
            <a:off x="0" y="413161"/>
            <a:ext cx="17917839" cy="9553404"/>
            <a:chOff x="0" y="413161"/>
            <a:chExt cx="17917839" cy="9553404"/>
          </a:xfrm>
        </p:grpSpPr>
        <p:pic>
          <p:nvPicPr>
            <p:cNvPr id="449" name="Google Shape;449;p39"/>
            <p:cNvPicPr preferRelativeResize="0"/>
            <p:nvPr/>
          </p:nvPicPr>
          <p:blipFill rotWithShape="1">
            <a:blip r:embed="rId3">
              <a:alphaModFix/>
            </a:blip>
            <a:srcRect b="0" l="0" r="0" t="0"/>
            <a:stretch/>
          </p:blipFill>
          <p:spPr>
            <a:xfrm>
              <a:off x="0" y="6747870"/>
              <a:ext cx="4710281" cy="3218695"/>
            </a:xfrm>
            <a:prstGeom prst="rect">
              <a:avLst/>
            </a:prstGeom>
            <a:noFill/>
            <a:ln>
              <a:noFill/>
            </a:ln>
          </p:spPr>
        </p:pic>
        <p:sp>
          <p:nvSpPr>
            <p:cNvPr id="450" name="Google Shape;450;p39"/>
            <p:cNvSpPr/>
            <p:nvPr/>
          </p:nvSpPr>
          <p:spPr>
            <a:xfrm>
              <a:off x="365169" y="413161"/>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51" name="Google Shape;451;p39"/>
            <p:cNvSpPr/>
            <p:nvPr/>
          </p:nvSpPr>
          <p:spPr>
            <a:xfrm>
              <a:off x="570187" y="576652"/>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52" name="Google Shape;452;p39"/>
          <p:cNvSpPr txBox="1"/>
          <p:nvPr/>
        </p:nvSpPr>
        <p:spPr>
          <a:xfrm>
            <a:off x="831175" y="1260595"/>
            <a:ext cx="16255500" cy="7765800"/>
          </a:xfrm>
          <a:prstGeom prst="rect">
            <a:avLst/>
          </a:prstGeom>
          <a:noFill/>
          <a:ln>
            <a:noFill/>
          </a:ln>
        </p:spPr>
        <p:txBody>
          <a:bodyPr anchorCtr="0" anchor="t" bIns="0" lIns="0" spcFirstLastPara="1" rIns="0" wrap="square" tIns="11425">
            <a:spAutoFit/>
          </a:bodyPr>
          <a:lstStyle/>
          <a:p>
            <a:pPr indent="-627380" lvl="0" marL="649605" marR="5080" rtl="0" algn="just">
              <a:lnSpc>
                <a:spcPct val="118200"/>
              </a:lnSpc>
              <a:spcBef>
                <a:spcPts val="0"/>
              </a:spcBef>
              <a:spcAft>
                <a:spcPts val="0"/>
              </a:spcAft>
              <a:buSzPts val="2600"/>
              <a:buFont typeface="Montserrat Medium"/>
              <a:buAutoNum type="arabicPeriod" startAt="30"/>
            </a:pPr>
            <a:r>
              <a:rPr lang="en-US" sz="2600">
                <a:latin typeface="Montserrat Medium"/>
                <a:ea typeface="Montserrat Medium"/>
                <a:cs typeface="Montserrat Medium"/>
                <a:sym typeface="Montserrat Medium"/>
              </a:rPr>
              <a:t>A. Jafari, N. G. Tsagarakis and D. G. Caldwell, “AwAS-II: A new Actuator withAdjustable Stiffness basedon the novelprinciple of adaptable pivot point andvariable lever ratio,” presented at the 2011 IEEE InternationalConference on Roboticsand Automation, Shanghai, China, May 9-13, 2011, pp. 4638-4643</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466725" lvl="0" marL="488950" marR="10795" rtl="0" algn="just">
              <a:lnSpc>
                <a:spcPct val="118200"/>
              </a:lnSpc>
              <a:spcBef>
                <a:spcPts val="0"/>
              </a:spcBef>
              <a:spcAft>
                <a:spcPts val="0"/>
              </a:spcAft>
              <a:buSzPts val="2600"/>
              <a:buFont typeface="Montserrat Medium"/>
              <a:buAutoNum type="arabicPeriod" startAt="30"/>
            </a:pPr>
            <a:r>
              <a:rPr lang="en-US" sz="2600">
                <a:latin typeface="Montserrat Medium"/>
                <a:ea typeface="Montserrat Medium"/>
                <a:cs typeface="Montserrat Medium"/>
                <a:sym typeface="Montserrat Medium"/>
              </a:rPr>
              <a:t>Z.MA and P.Ben-Tzvi, “RML Glove-anExoskeleton Glove Mechanism WithHaptics Feedback,” IEEE/ASME Transactions on Mechatronics, vol. 20, pp. 641-652, Apr. 2015</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723900" lvl="0" marL="746125" marR="6985" rtl="0" algn="just">
              <a:lnSpc>
                <a:spcPct val="118200"/>
              </a:lnSpc>
              <a:spcBef>
                <a:spcPts val="0"/>
              </a:spcBef>
              <a:spcAft>
                <a:spcPts val="0"/>
              </a:spcAft>
              <a:buSzPts val="2600"/>
              <a:buFont typeface="Montserrat Medium"/>
              <a:buAutoNum type="arabicPeriod" startAt="30"/>
            </a:pPr>
            <a:r>
              <a:rPr lang="en-US" sz="2600">
                <a:latin typeface="Montserrat Medium"/>
                <a:ea typeface="Montserrat Medium"/>
                <a:cs typeface="Montserrat Medium"/>
                <a:sym typeface="Montserrat Medium"/>
              </a:rPr>
              <a:t>X.Gu, Y. Zhang, W. Sun, Y.Bian, D. Zhou, and P.O. Kristensson, “Dexmo: AnInexpensive and LightweightMechanical Exoskeleton for Motion Capture and Force Feedback in VR,” in Proceedings of the 2016 CHI Conference on Human Factors in Computing Systems, San Jose, 2016, pp. 1991-1995</a:t>
            </a:r>
            <a:endParaRPr sz="2600">
              <a:latin typeface="Montserrat Medium"/>
              <a:ea typeface="Montserrat Medium"/>
              <a:cs typeface="Montserrat Medium"/>
              <a:sym typeface="Montserrat Medium"/>
            </a:endParaRPr>
          </a:p>
          <a:p>
            <a:pPr indent="0" lvl="0" marL="0" rtl="0" algn="l">
              <a:lnSpc>
                <a:spcPct val="100000"/>
              </a:lnSpc>
              <a:spcBef>
                <a:spcPts val="10"/>
              </a:spcBef>
              <a:spcAft>
                <a:spcPts val="0"/>
              </a:spcAft>
              <a:buSzPts val="3350"/>
              <a:buFont typeface="Trebuchet MS"/>
              <a:buNone/>
            </a:pPr>
            <a:r>
              <a:t/>
            </a:r>
            <a:endParaRPr sz="2600">
              <a:latin typeface="Montserrat Medium"/>
              <a:ea typeface="Montserrat Medium"/>
              <a:cs typeface="Montserrat Medium"/>
              <a:sym typeface="Montserrat Medium"/>
            </a:endParaRPr>
          </a:p>
          <a:p>
            <a:pPr indent="-678180" lvl="0" marL="700405" marR="9525" rtl="0" algn="just">
              <a:lnSpc>
                <a:spcPct val="118200"/>
              </a:lnSpc>
              <a:spcBef>
                <a:spcPts val="0"/>
              </a:spcBef>
              <a:spcAft>
                <a:spcPts val="0"/>
              </a:spcAft>
              <a:buSzPts val="2600"/>
              <a:buFont typeface="Montserrat Medium"/>
              <a:buAutoNum type="arabicPeriod" startAt="30"/>
            </a:pPr>
            <a:r>
              <a:rPr lang="en-US" sz="2600">
                <a:latin typeface="Montserrat Medium"/>
                <a:ea typeface="Montserrat Medium"/>
                <a:cs typeface="Montserrat Medium"/>
                <a:sym typeface="Montserrat Medium"/>
              </a:rPr>
              <a:t>I. Choi, E. W. Hawkes, D. L. Christensen, C. J. Ploch, and S. Follmer, “Wolverine:A wearable hapticinterface for graspingin virtual reality,” presented at the 2016 IEEE/RSJ International Conference on Intelligent Robots and Systems, Daejeon, South Korea, October 9-14, 2016, pp. 986-993</a:t>
            </a:r>
            <a:endParaRPr sz="2600">
              <a:latin typeface="Montserrat Medium"/>
              <a:ea typeface="Montserrat Medium"/>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0"/>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58" name="Google Shape;458;p40"/>
          <p:cNvSpPr txBox="1"/>
          <p:nvPr>
            <p:ph type="title"/>
          </p:nvPr>
        </p:nvSpPr>
        <p:spPr>
          <a:xfrm>
            <a:off x="6928762" y="4658700"/>
            <a:ext cx="4431000" cy="9018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latin typeface="Montserrat Black"/>
                <a:ea typeface="Montserrat Black"/>
                <a:cs typeface="Montserrat Black"/>
                <a:sym typeface="Montserrat Black"/>
              </a:rPr>
              <a:t>Thank you!</a:t>
            </a:r>
            <a:endParaRPr>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p:nvPr/>
        </p:nvSpPr>
        <p:spPr>
          <a:xfrm>
            <a:off x="1433614" y="1306202"/>
            <a:ext cx="15420975" cy="7551420"/>
          </a:xfrm>
          <a:custGeom>
            <a:rect b="b" l="l" r="r" t="t"/>
            <a:pathLst>
              <a:path extrusionOk="0" h="7551420" w="15420975">
                <a:moveTo>
                  <a:pt x="0" y="7551251"/>
                </a:moveTo>
                <a:lnTo>
                  <a:pt x="0" y="0"/>
                </a:lnTo>
                <a:lnTo>
                  <a:pt x="15420771" y="0"/>
                </a:lnTo>
                <a:lnTo>
                  <a:pt x="15420771" y="7551251"/>
                </a:lnTo>
                <a:lnTo>
                  <a:pt x="0" y="755125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3" name="Google Shape;83;p4"/>
          <p:cNvSpPr txBox="1"/>
          <p:nvPr/>
        </p:nvSpPr>
        <p:spPr>
          <a:xfrm>
            <a:off x="1741022" y="2566046"/>
            <a:ext cx="14806200" cy="4191900"/>
          </a:xfrm>
          <a:prstGeom prst="rect">
            <a:avLst/>
          </a:prstGeom>
          <a:noFill/>
          <a:ln>
            <a:noFill/>
          </a:ln>
        </p:spPr>
        <p:txBody>
          <a:bodyPr anchorCtr="0" anchor="t" bIns="0" lIns="0" spcFirstLastPara="1" rIns="0" wrap="square" tIns="12700">
            <a:spAutoFit/>
          </a:bodyPr>
          <a:lstStyle/>
          <a:p>
            <a:pPr indent="-419100" lvl="0" marL="457200" marR="5080" rtl="0" algn="just">
              <a:lnSpc>
                <a:spcPct val="115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incorporation of haptics in teleoperation can prove to be more efficient in industries such  as  </a:t>
            </a:r>
            <a:r>
              <a:rPr b="1" lang="en-US" sz="3000">
                <a:latin typeface="Montserrat"/>
                <a:ea typeface="Montserrat"/>
                <a:cs typeface="Montserrat"/>
                <a:sym typeface="Montserrat"/>
              </a:rPr>
              <a:t>medicine, automotive, chemical</a:t>
            </a:r>
            <a:r>
              <a:rPr lang="en-US" sz="3000">
                <a:latin typeface="Montserrat Medium"/>
                <a:ea typeface="Montserrat Medium"/>
                <a:cs typeface="Montserrat Medium"/>
                <a:sym typeface="Montserrat Medium"/>
              </a:rPr>
              <a:t> etc,  where  there  is  a  need  for  </a:t>
            </a:r>
            <a:r>
              <a:rPr b="1" lang="en-US" sz="3000">
                <a:latin typeface="Montserrat"/>
                <a:ea typeface="Montserrat"/>
                <a:cs typeface="Montserrat"/>
                <a:sym typeface="Montserrat"/>
              </a:rPr>
              <a:t>human supervision</a:t>
            </a:r>
            <a:r>
              <a:rPr lang="en-US" sz="3000">
                <a:latin typeface="Montserrat Medium"/>
                <a:ea typeface="Montserrat Medium"/>
                <a:cs typeface="Montserrat Medium"/>
                <a:sym typeface="Montserrat Medium"/>
              </a:rPr>
              <a:t> for the handling of </a:t>
            </a:r>
            <a:r>
              <a:rPr b="1" lang="en-US" sz="3000">
                <a:latin typeface="Montserrat"/>
                <a:ea typeface="Montserrat"/>
                <a:cs typeface="Montserrat"/>
                <a:sym typeface="Montserrat"/>
              </a:rPr>
              <a:t>volatile operations</a:t>
            </a:r>
            <a:r>
              <a:rPr lang="en-US" sz="3000">
                <a:latin typeface="Montserrat Medium"/>
                <a:ea typeface="Montserrat Medium"/>
                <a:cs typeface="Montserrat Medium"/>
                <a:sym typeface="Montserrat Medium"/>
              </a:rPr>
              <a:t>.</a:t>
            </a:r>
            <a:endParaRPr sz="3000">
              <a:latin typeface="Montserrat Medium"/>
              <a:ea typeface="Montserrat Medium"/>
              <a:cs typeface="Montserrat Medium"/>
              <a:sym typeface="Montserrat Medium"/>
            </a:endParaRPr>
          </a:p>
          <a:p>
            <a:pPr indent="-419100" lvl="0" marL="457200" rtl="0" algn="just">
              <a:lnSpc>
                <a:spcPct val="115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product can support small scale industries as an alternative to </a:t>
            </a:r>
            <a:r>
              <a:rPr b="1" lang="en-US" sz="3000">
                <a:latin typeface="Montserrat"/>
                <a:ea typeface="Montserrat"/>
                <a:cs typeface="Montserrat"/>
                <a:sym typeface="Montserrat"/>
              </a:rPr>
              <a:t>full scale automation</a:t>
            </a:r>
            <a:r>
              <a:rPr lang="en-US" sz="3000">
                <a:latin typeface="Montserrat Medium"/>
                <a:ea typeface="Montserrat Medium"/>
                <a:cs typeface="Montserrat Medium"/>
                <a:sym typeface="Montserrat Medium"/>
              </a:rPr>
              <a:t>.</a:t>
            </a:r>
            <a:endParaRPr sz="3000">
              <a:latin typeface="Montserrat Medium"/>
              <a:ea typeface="Montserrat Medium"/>
              <a:cs typeface="Montserrat Medium"/>
              <a:sym typeface="Montserrat Medium"/>
            </a:endParaRPr>
          </a:p>
          <a:p>
            <a:pPr indent="-419100" lvl="0" marL="457200" rtl="0" algn="just">
              <a:lnSpc>
                <a:spcPct val="115000"/>
              </a:lnSpc>
              <a:spcBef>
                <a:spcPts val="0"/>
              </a:spcBef>
              <a:spcAft>
                <a:spcPts val="0"/>
              </a:spcAft>
              <a:buSzPts val="3000"/>
              <a:buFont typeface="Montserrat Medium"/>
              <a:buChar char="●"/>
            </a:pPr>
            <a:r>
              <a:rPr lang="en-US" sz="3000">
                <a:latin typeface="Montserrat Medium"/>
                <a:ea typeface="Montserrat Medium"/>
                <a:cs typeface="Montserrat Medium"/>
                <a:sym typeface="Montserrat Medium"/>
              </a:rPr>
              <a:t>The product is a cost effective without compromise in quality as well as its functionality.</a:t>
            </a:r>
            <a:endParaRPr sz="3000">
              <a:latin typeface="Montserrat Medium"/>
              <a:ea typeface="Montserrat Medium"/>
              <a:cs typeface="Montserrat Medium"/>
              <a:sym typeface="Montserrat Medium"/>
            </a:endParaRPr>
          </a:p>
        </p:txBody>
      </p:sp>
      <p:sp>
        <p:nvSpPr>
          <p:cNvPr id="84" name="Google Shape;84;p4"/>
          <p:cNvSpPr txBox="1"/>
          <p:nvPr>
            <p:ph type="title"/>
          </p:nvPr>
        </p:nvSpPr>
        <p:spPr>
          <a:xfrm>
            <a:off x="7971443" y="1393425"/>
            <a:ext cx="2345100" cy="565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NOVELTY</a:t>
            </a:r>
            <a:endParaRPr b="1" sz="3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p:nvPr/>
        </p:nvSpPr>
        <p:spPr>
          <a:xfrm>
            <a:off x="1433602" y="1268714"/>
            <a:ext cx="15420975" cy="7551420"/>
          </a:xfrm>
          <a:custGeom>
            <a:rect b="b" l="l" r="r" t="t"/>
            <a:pathLst>
              <a:path extrusionOk="0" h="7551420" w="15420975">
                <a:moveTo>
                  <a:pt x="0" y="7551251"/>
                </a:moveTo>
                <a:lnTo>
                  <a:pt x="0" y="0"/>
                </a:lnTo>
                <a:lnTo>
                  <a:pt x="15420771" y="0"/>
                </a:lnTo>
                <a:lnTo>
                  <a:pt x="15420771" y="7551251"/>
                </a:lnTo>
                <a:lnTo>
                  <a:pt x="0" y="755125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0" name="Google Shape;90;p5"/>
          <p:cNvSpPr txBox="1"/>
          <p:nvPr>
            <p:ph type="title"/>
          </p:nvPr>
        </p:nvSpPr>
        <p:spPr>
          <a:xfrm>
            <a:off x="7785999" y="1381225"/>
            <a:ext cx="2716200" cy="565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OBJECTIVE</a:t>
            </a:r>
            <a:endParaRPr b="1" sz="3600">
              <a:latin typeface="Montserrat"/>
              <a:ea typeface="Montserrat"/>
              <a:cs typeface="Montserrat"/>
              <a:sym typeface="Montserrat"/>
            </a:endParaRPr>
          </a:p>
        </p:txBody>
      </p:sp>
      <p:sp>
        <p:nvSpPr>
          <p:cNvPr id="91" name="Google Shape;91;p5"/>
          <p:cNvSpPr txBox="1"/>
          <p:nvPr/>
        </p:nvSpPr>
        <p:spPr>
          <a:xfrm>
            <a:off x="1852351" y="2424363"/>
            <a:ext cx="14583300" cy="5253900"/>
          </a:xfrm>
          <a:prstGeom prst="rect">
            <a:avLst/>
          </a:prstGeom>
          <a:noFill/>
          <a:ln>
            <a:noFill/>
          </a:ln>
        </p:spPr>
        <p:txBody>
          <a:bodyPr anchorCtr="0" anchor="t" bIns="0" lIns="0" spcFirstLastPara="1" rIns="0" wrap="square" tIns="12700">
            <a:spAutoFit/>
          </a:bodyPr>
          <a:lstStyle/>
          <a:p>
            <a:pPr indent="-419100" lvl="0" marL="457200" marR="8255" rtl="0" algn="just">
              <a:lnSpc>
                <a:spcPct val="115000"/>
              </a:lnSpc>
              <a:spcBef>
                <a:spcPts val="0"/>
              </a:spcBef>
              <a:spcAft>
                <a:spcPts val="0"/>
              </a:spcAft>
              <a:buSzPts val="3000"/>
              <a:buChar char="●"/>
            </a:pPr>
            <a:r>
              <a:rPr lang="en-US" sz="3000">
                <a:latin typeface="Montserrat Medium"/>
                <a:ea typeface="Montserrat Medium"/>
                <a:cs typeface="Montserrat Medium"/>
                <a:sym typeface="Montserrat Medium"/>
              </a:rPr>
              <a:t>To  design  and  fabricate </a:t>
            </a:r>
            <a:r>
              <a:rPr b="1" lang="en-US" sz="3000">
                <a:latin typeface="Montserrat"/>
                <a:ea typeface="Montserrat"/>
                <a:cs typeface="Montserrat"/>
                <a:sym typeface="Montserrat"/>
              </a:rPr>
              <a:t> haptic  feedback  glove</a:t>
            </a:r>
            <a:r>
              <a:rPr lang="en-US" sz="3000">
                <a:latin typeface="Montserrat Medium"/>
                <a:ea typeface="Montserrat Medium"/>
                <a:cs typeface="Montserrat Medium"/>
                <a:sym typeface="Montserrat Medium"/>
              </a:rPr>
              <a:t>  which  can  be  used  for</a:t>
            </a:r>
            <a:r>
              <a:rPr b="1" lang="en-US" sz="3000">
                <a:latin typeface="Montserrat"/>
                <a:ea typeface="Montserrat"/>
                <a:cs typeface="Montserrat"/>
                <a:sym typeface="Montserrat"/>
              </a:rPr>
              <a:t> teleoperation</a:t>
            </a:r>
            <a:r>
              <a:rPr lang="en-US" sz="3000">
                <a:latin typeface="Montserrat Medium"/>
                <a:ea typeface="Montserrat Medium"/>
                <a:cs typeface="Montserrat Medium"/>
                <a:sym typeface="Montserrat Medium"/>
              </a:rPr>
              <a:t> of robotics arm for pick and place operations in industries</a:t>
            </a:r>
            <a:endParaRPr sz="3000">
              <a:latin typeface="Montserrat Medium"/>
              <a:ea typeface="Montserrat Medium"/>
              <a:cs typeface="Montserrat Medium"/>
              <a:sym typeface="Montserrat Medium"/>
            </a:endParaRPr>
          </a:p>
          <a:p>
            <a:pPr indent="-419100" lvl="0" marL="457200" marR="5080" rtl="0" algn="just">
              <a:lnSpc>
                <a:spcPct val="115000"/>
              </a:lnSpc>
              <a:spcBef>
                <a:spcPts val="0"/>
              </a:spcBef>
              <a:spcAft>
                <a:spcPts val="0"/>
              </a:spcAft>
              <a:buSzPts val="3000"/>
              <a:buChar char="●"/>
            </a:pPr>
            <a:r>
              <a:rPr lang="en-US" sz="3000">
                <a:latin typeface="Montserrat Medium"/>
                <a:ea typeface="Montserrat Medium"/>
                <a:cs typeface="Montserrat Medium"/>
                <a:sym typeface="Montserrat Medium"/>
              </a:rPr>
              <a:t>The  haptic  controller  module  built  can  help  us  overcome  the  most  important </a:t>
            </a:r>
            <a:r>
              <a:rPr b="1" lang="en-US" sz="3000">
                <a:latin typeface="Montserrat"/>
                <a:ea typeface="Montserrat"/>
                <a:cs typeface="Montserrat"/>
                <a:sym typeface="Montserrat"/>
              </a:rPr>
              <a:t>disadvantages</a:t>
            </a:r>
            <a:r>
              <a:rPr lang="en-US" sz="3000">
                <a:latin typeface="Montserrat Medium"/>
                <a:ea typeface="Montserrat Medium"/>
                <a:cs typeface="Montserrat Medium"/>
                <a:sym typeface="Montserrat Medium"/>
              </a:rPr>
              <a:t> of robotic teleoperation systems, which is only </a:t>
            </a:r>
            <a:r>
              <a:rPr b="1" lang="en-US" sz="3000">
                <a:latin typeface="Montserrat"/>
                <a:ea typeface="Montserrat"/>
                <a:cs typeface="Montserrat"/>
                <a:sym typeface="Montserrat"/>
              </a:rPr>
              <a:t>relying on the visual feedback </a:t>
            </a:r>
            <a:r>
              <a:rPr lang="en-US" sz="3000">
                <a:latin typeface="Montserrat Medium"/>
                <a:ea typeface="Montserrat Medium"/>
                <a:cs typeface="Montserrat Medium"/>
                <a:sym typeface="Montserrat Medium"/>
              </a:rPr>
              <a:t>provided by the module.</a:t>
            </a:r>
            <a:endParaRPr sz="3000">
              <a:latin typeface="Montserrat Medium"/>
              <a:ea typeface="Montserrat Medium"/>
              <a:cs typeface="Montserrat Medium"/>
              <a:sym typeface="Montserrat Medium"/>
            </a:endParaRPr>
          </a:p>
          <a:p>
            <a:pPr indent="-419100" lvl="0" marL="457200" marR="8890" rtl="0" algn="just">
              <a:lnSpc>
                <a:spcPct val="115000"/>
              </a:lnSpc>
              <a:spcBef>
                <a:spcPts val="0"/>
              </a:spcBef>
              <a:spcAft>
                <a:spcPts val="0"/>
              </a:spcAft>
              <a:buSzPts val="3000"/>
              <a:buChar char="●"/>
            </a:pPr>
            <a:r>
              <a:rPr lang="en-US" sz="3000">
                <a:latin typeface="Montserrat Medium"/>
                <a:ea typeface="Montserrat Medium"/>
                <a:cs typeface="Montserrat Medium"/>
                <a:sym typeface="Montserrat Medium"/>
              </a:rPr>
              <a:t>The force feedback using the haptic mechanism can help us control and </a:t>
            </a:r>
            <a:r>
              <a:rPr b="1" lang="en-US" sz="3000">
                <a:latin typeface="Montserrat"/>
                <a:ea typeface="Montserrat"/>
                <a:cs typeface="Montserrat"/>
                <a:sym typeface="Montserrat"/>
              </a:rPr>
              <a:t>train the robots</a:t>
            </a:r>
            <a:r>
              <a:rPr lang="en-US" sz="3000">
                <a:latin typeface="Montserrat Medium"/>
                <a:ea typeface="Montserrat Medium"/>
                <a:cs typeface="Montserrat Medium"/>
                <a:sym typeface="Montserrat Medium"/>
              </a:rPr>
              <a:t> more effectively and efficiently.</a:t>
            </a:r>
            <a:endParaRPr sz="3000">
              <a:latin typeface="Montserrat Medium"/>
              <a:ea typeface="Montserrat Medium"/>
              <a:cs typeface="Montserrat Medium"/>
              <a:sym typeface="Montserrat Medium"/>
            </a:endParaRPr>
          </a:p>
          <a:p>
            <a:pPr indent="-419100" lvl="0" marL="457200" rtl="0" algn="just">
              <a:lnSpc>
                <a:spcPct val="115000"/>
              </a:lnSpc>
              <a:spcBef>
                <a:spcPts val="0"/>
              </a:spcBef>
              <a:spcAft>
                <a:spcPts val="0"/>
              </a:spcAft>
              <a:buSzPts val="3000"/>
              <a:buChar char="●"/>
            </a:pPr>
            <a:r>
              <a:rPr lang="en-US" sz="3000">
                <a:latin typeface="Montserrat Medium"/>
                <a:ea typeface="Montserrat Medium"/>
                <a:cs typeface="Montserrat Medium"/>
                <a:sym typeface="Montserrat Medium"/>
              </a:rPr>
              <a:t>It offers us the most </a:t>
            </a:r>
            <a:r>
              <a:rPr b="1" lang="en-US" sz="3000">
                <a:latin typeface="Montserrat"/>
                <a:ea typeface="Montserrat"/>
                <a:cs typeface="Montserrat"/>
                <a:sym typeface="Montserrat"/>
              </a:rPr>
              <a:t>precise</a:t>
            </a:r>
            <a:r>
              <a:rPr lang="en-US" sz="3000">
                <a:latin typeface="Montserrat Medium"/>
                <a:ea typeface="Montserrat Medium"/>
                <a:cs typeface="Montserrat Medium"/>
                <a:sym typeface="Montserrat Medium"/>
              </a:rPr>
              <a:t> solution for controlling the robots set at a distance.</a:t>
            </a:r>
            <a:endParaRPr sz="3000">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 name="Shape 95"/>
        <p:cNvGrpSpPr/>
        <p:nvPr/>
      </p:nvGrpSpPr>
      <p:grpSpPr>
        <a:xfrm>
          <a:off x="0" y="0"/>
          <a:ext cx="0" cy="0"/>
          <a:chOff x="0" y="0"/>
          <a:chExt cx="0" cy="0"/>
        </a:xfrm>
      </p:grpSpPr>
      <p:grpSp>
        <p:nvGrpSpPr>
          <p:cNvPr id="96" name="Google Shape;96;p6"/>
          <p:cNvGrpSpPr/>
          <p:nvPr/>
        </p:nvGrpSpPr>
        <p:grpSpPr>
          <a:xfrm>
            <a:off x="0" y="0"/>
            <a:ext cx="18287999" cy="10286999"/>
            <a:chOff x="0" y="0"/>
            <a:chExt cx="18287999" cy="10286999"/>
          </a:xfrm>
        </p:grpSpPr>
        <p:pic>
          <p:nvPicPr>
            <p:cNvPr id="97" name="Google Shape;97;p6"/>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98" name="Google Shape;98;p6"/>
            <p:cNvSpPr/>
            <p:nvPr/>
          </p:nvSpPr>
          <p:spPr>
            <a:xfrm>
              <a:off x="0" y="6954456"/>
              <a:ext cx="3633470" cy="2799715"/>
            </a:xfrm>
            <a:custGeom>
              <a:rect b="b" l="l" r="r" t="t"/>
              <a:pathLst>
                <a:path extrusionOk="0" h="2799715" w="3633470">
                  <a:moveTo>
                    <a:pt x="1587317" y="45238"/>
                  </a:moveTo>
                  <a:lnTo>
                    <a:pt x="1028754" y="45238"/>
                  </a:lnTo>
                  <a:lnTo>
                    <a:pt x="1028754" y="0"/>
                  </a:lnTo>
                  <a:lnTo>
                    <a:pt x="1587317" y="0"/>
                  </a:lnTo>
                  <a:lnTo>
                    <a:pt x="1587317" y="45238"/>
                  </a:lnTo>
                  <a:close/>
                </a:path>
                <a:path extrusionOk="0" h="2799715" w="3633470">
                  <a:moveTo>
                    <a:pt x="2061340" y="708731"/>
                  </a:moveTo>
                  <a:lnTo>
                    <a:pt x="1587317" y="708731"/>
                  </a:lnTo>
                  <a:lnTo>
                    <a:pt x="1587317" y="663493"/>
                  </a:lnTo>
                  <a:lnTo>
                    <a:pt x="2061340" y="663493"/>
                  </a:lnTo>
                  <a:lnTo>
                    <a:pt x="2061340" y="708731"/>
                  </a:lnTo>
                  <a:close/>
                </a:path>
                <a:path extrusionOk="0" h="2799715" w="3633470">
                  <a:moveTo>
                    <a:pt x="2861444" y="708731"/>
                  </a:moveTo>
                  <a:lnTo>
                    <a:pt x="2500642" y="708731"/>
                  </a:lnTo>
                  <a:lnTo>
                    <a:pt x="2500642" y="663493"/>
                  </a:lnTo>
                  <a:lnTo>
                    <a:pt x="2861444" y="663493"/>
                  </a:lnTo>
                  <a:lnTo>
                    <a:pt x="2861444" y="708731"/>
                  </a:lnTo>
                  <a:close/>
                </a:path>
                <a:path extrusionOk="0" h="2799715" w="3633470">
                  <a:moveTo>
                    <a:pt x="1043850" y="2074773"/>
                  </a:moveTo>
                  <a:lnTo>
                    <a:pt x="573903" y="2074773"/>
                  </a:lnTo>
                  <a:lnTo>
                    <a:pt x="573903" y="2029534"/>
                  </a:lnTo>
                  <a:lnTo>
                    <a:pt x="1043850" y="2029534"/>
                  </a:lnTo>
                  <a:lnTo>
                    <a:pt x="1043850" y="2074773"/>
                  </a:lnTo>
                  <a:close/>
                </a:path>
                <a:path extrusionOk="0" h="2799715" w="3633470">
                  <a:moveTo>
                    <a:pt x="1935135" y="2080955"/>
                  </a:moveTo>
                  <a:lnTo>
                    <a:pt x="1466546" y="2080955"/>
                  </a:lnTo>
                  <a:lnTo>
                    <a:pt x="1466546" y="2035717"/>
                  </a:lnTo>
                  <a:lnTo>
                    <a:pt x="1935135" y="2035717"/>
                  </a:lnTo>
                  <a:lnTo>
                    <a:pt x="1935135" y="2080955"/>
                  </a:lnTo>
                  <a:close/>
                </a:path>
                <a:path extrusionOk="0" h="2799715" w="3633470">
                  <a:moveTo>
                    <a:pt x="1345776" y="715818"/>
                  </a:moveTo>
                  <a:lnTo>
                    <a:pt x="875829" y="715818"/>
                  </a:lnTo>
                  <a:lnTo>
                    <a:pt x="875829" y="670580"/>
                  </a:lnTo>
                  <a:lnTo>
                    <a:pt x="1345776" y="670580"/>
                  </a:lnTo>
                  <a:lnTo>
                    <a:pt x="1345776" y="715818"/>
                  </a:lnTo>
                  <a:close/>
                </a:path>
                <a:path extrusionOk="0" h="2799715" w="3633470">
                  <a:moveTo>
                    <a:pt x="1366005" y="1872407"/>
                  </a:moveTo>
                  <a:lnTo>
                    <a:pt x="1325547" y="1852201"/>
                  </a:lnTo>
                  <a:lnTo>
                    <a:pt x="1461414" y="1580772"/>
                  </a:lnTo>
                  <a:lnTo>
                    <a:pt x="1501872" y="1600978"/>
                  </a:lnTo>
                  <a:lnTo>
                    <a:pt x="1366005" y="1872407"/>
                  </a:lnTo>
                  <a:close/>
                </a:path>
                <a:path extrusionOk="0" h="2799715" w="3633470">
                  <a:moveTo>
                    <a:pt x="2270273" y="2680964"/>
                  </a:moveTo>
                  <a:lnTo>
                    <a:pt x="1424881" y="2183344"/>
                  </a:lnTo>
                  <a:lnTo>
                    <a:pt x="1447827" y="2144439"/>
                  </a:lnTo>
                  <a:lnTo>
                    <a:pt x="2293219" y="2642059"/>
                  </a:lnTo>
                  <a:lnTo>
                    <a:pt x="2270273" y="2680964"/>
                  </a:lnTo>
                  <a:close/>
                </a:path>
                <a:path extrusionOk="0" h="2799715" w="3633470">
                  <a:moveTo>
                    <a:pt x="762908" y="498223"/>
                  </a:moveTo>
                  <a:lnTo>
                    <a:pt x="720790" y="481786"/>
                  </a:lnTo>
                  <a:lnTo>
                    <a:pt x="856656" y="134960"/>
                  </a:lnTo>
                  <a:lnTo>
                    <a:pt x="898775" y="151397"/>
                  </a:lnTo>
                  <a:lnTo>
                    <a:pt x="762908" y="498223"/>
                  </a:lnTo>
                  <a:close/>
                </a:path>
                <a:path extrusionOk="0" h="2799715" w="3633470">
                  <a:moveTo>
                    <a:pt x="2946285" y="1306478"/>
                  </a:moveTo>
                  <a:lnTo>
                    <a:pt x="2417915" y="854096"/>
                  </a:lnTo>
                  <a:lnTo>
                    <a:pt x="2447352" y="819715"/>
                  </a:lnTo>
                  <a:lnTo>
                    <a:pt x="2975723" y="1272097"/>
                  </a:lnTo>
                  <a:lnTo>
                    <a:pt x="2946285" y="1306478"/>
                  </a:lnTo>
                  <a:close/>
                </a:path>
                <a:path extrusionOk="0" h="2799715" w="3633470">
                  <a:moveTo>
                    <a:pt x="107880" y="1395295"/>
                  </a:moveTo>
                  <a:lnTo>
                    <a:pt x="0" y="1395295"/>
                  </a:lnTo>
                  <a:lnTo>
                    <a:pt x="0" y="1350057"/>
                  </a:lnTo>
                  <a:lnTo>
                    <a:pt x="107880" y="1350057"/>
                  </a:lnTo>
                  <a:lnTo>
                    <a:pt x="107880" y="1395295"/>
                  </a:lnTo>
                  <a:close/>
                </a:path>
                <a:path extrusionOk="0" h="2799715" w="3633470">
                  <a:moveTo>
                    <a:pt x="2938435" y="1395295"/>
                  </a:moveTo>
                  <a:lnTo>
                    <a:pt x="2364776" y="1395295"/>
                  </a:lnTo>
                  <a:lnTo>
                    <a:pt x="2364776" y="1350057"/>
                  </a:lnTo>
                  <a:lnTo>
                    <a:pt x="2938435" y="1350057"/>
                  </a:lnTo>
                  <a:lnTo>
                    <a:pt x="2938435" y="1395295"/>
                  </a:lnTo>
                  <a:close/>
                </a:path>
                <a:path extrusionOk="0" h="2799715" w="3633470">
                  <a:moveTo>
                    <a:pt x="3632864" y="1402383"/>
                  </a:moveTo>
                  <a:lnTo>
                    <a:pt x="3164879" y="1402383"/>
                  </a:lnTo>
                  <a:lnTo>
                    <a:pt x="3164879" y="1357144"/>
                  </a:lnTo>
                  <a:lnTo>
                    <a:pt x="3632864" y="1357144"/>
                  </a:lnTo>
                  <a:lnTo>
                    <a:pt x="3632864" y="1402383"/>
                  </a:lnTo>
                  <a:close/>
                </a:path>
                <a:path extrusionOk="0" h="2799715" w="3633470">
                  <a:moveTo>
                    <a:pt x="2266650" y="2799639"/>
                  </a:moveTo>
                  <a:lnTo>
                    <a:pt x="1791117" y="2799639"/>
                  </a:lnTo>
                  <a:lnTo>
                    <a:pt x="1791117" y="2754401"/>
                  </a:lnTo>
                  <a:lnTo>
                    <a:pt x="2266650" y="2754401"/>
                  </a:lnTo>
                  <a:lnTo>
                    <a:pt x="2266650" y="2799639"/>
                  </a:lnTo>
                  <a:close/>
                </a:path>
                <a:path extrusionOk="0" h="2799715" w="3633470">
                  <a:moveTo>
                    <a:pt x="3157331" y="2799639"/>
                  </a:moveTo>
                  <a:lnTo>
                    <a:pt x="2681798" y="2799639"/>
                  </a:lnTo>
                  <a:lnTo>
                    <a:pt x="2681798" y="2754401"/>
                  </a:lnTo>
                  <a:lnTo>
                    <a:pt x="3157331" y="2754401"/>
                  </a:lnTo>
                  <a:lnTo>
                    <a:pt x="3157331" y="2799639"/>
                  </a:lnTo>
                  <a:close/>
                </a:path>
                <a:path extrusionOk="0" h="2799715" w="3633470">
                  <a:moveTo>
                    <a:pt x="787062" y="51269"/>
                  </a:moveTo>
                  <a:lnTo>
                    <a:pt x="324059" y="51269"/>
                  </a:lnTo>
                  <a:lnTo>
                    <a:pt x="324059" y="6031"/>
                  </a:lnTo>
                  <a:lnTo>
                    <a:pt x="787062" y="6031"/>
                  </a:lnTo>
                  <a:lnTo>
                    <a:pt x="787062" y="51269"/>
                  </a:lnTo>
                  <a:close/>
                </a:path>
              </a:pathLst>
            </a:custGeom>
            <a:solidFill>
              <a:srgbClr val="FFFFFF">
                <a:alpha val="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99" name="Google Shape;99;p6"/>
          <p:cNvGrpSpPr/>
          <p:nvPr/>
        </p:nvGrpSpPr>
        <p:grpSpPr>
          <a:xfrm>
            <a:off x="0" y="413160"/>
            <a:ext cx="17917839" cy="9553403"/>
            <a:chOff x="0" y="413160"/>
            <a:chExt cx="17917839" cy="9553403"/>
          </a:xfrm>
        </p:grpSpPr>
        <p:pic>
          <p:nvPicPr>
            <p:cNvPr id="100" name="Google Shape;100;p6"/>
            <p:cNvPicPr preferRelativeResize="0"/>
            <p:nvPr/>
          </p:nvPicPr>
          <p:blipFill rotWithShape="1">
            <a:blip r:embed="rId4">
              <a:alphaModFix/>
            </a:blip>
            <a:srcRect b="0" l="0" r="0" t="0"/>
            <a:stretch/>
          </p:blipFill>
          <p:spPr>
            <a:xfrm>
              <a:off x="0" y="6747868"/>
              <a:ext cx="4710281" cy="3218695"/>
            </a:xfrm>
            <a:prstGeom prst="rect">
              <a:avLst/>
            </a:prstGeom>
            <a:noFill/>
            <a:ln>
              <a:noFill/>
            </a:ln>
          </p:spPr>
        </p:pic>
        <p:sp>
          <p:nvSpPr>
            <p:cNvPr id="101" name="Google Shape;101;p6"/>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02" name="Google Shape;102;p6"/>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03" name="Google Shape;103;p6"/>
          <p:cNvSpPr txBox="1"/>
          <p:nvPr/>
        </p:nvSpPr>
        <p:spPr>
          <a:xfrm>
            <a:off x="1597205" y="2021021"/>
            <a:ext cx="595630" cy="4185285"/>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US" sz="2100">
                <a:latin typeface="Trebuchet MS"/>
                <a:ea typeface="Trebuchet MS"/>
                <a:cs typeface="Trebuchet MS"/>
                <a:sym typeface="Trebuchet MS"/>
              </a:rPr>
              <a:t>S.NO</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15"/>
              </a:spcBef>
              <a:spcAft>
                <a:spcPts val="0"/>
              </a:spcAft>
              <a:buNone/>
            </a:pPr>
            <a:r>
              <a:t/>
            </a:r>
            <a:endParaRPr sz="3700">
              <a:latin typeface="Trebuchet MS"/>
              <a:ea typeface="Trebuchet MS"/>
              <a:cs typeface="Trebuchet MS"/>
              <a:sym typeface="Trebuchet MS"/>
            </a:endParaRPr>
          </a:p>
          <a:p>
            <a:pPr indent="0" lvl="0" marL="0" rtl="0" algn="ctr">
              <a:lnSpc>
                <a:spcPct val="100000"/>
              </a:lnSpc>
              <a:spcBef>
                <a:spcPts val="0"/>
              </a:spcBef>
              <a:spcAft>
                <a:spcPts val="0"/>
              </a:spcAft>
              <a:buNone/>
            </a:pPr>
            <a:r>
              <a:rPr lang="en-US" sz="2400">
                <a:latin typeface="Trebuchet MS"/>
                <a:ea typeface="Trebuchet MS"/>
                <a:cs typeface="Trebuchet MS"/>
                <a:sym typeface="Trebuchet MS"/>
              </a:rPr>
              <a:t>1.</a:t>
            </a:r>
            <a:endParaRPr sz="2400">
              <a:latin typeface="Trebuchet MS"/>
              <a:ea typeface="Trebuchet MS"/>
              <a:cs typeface="Trebuchet MS"/>
              <a:sym typeface="Trebuchet MS"/>
            </a:endParaRPr>
          </a:p>
        </p:txBody>
      </p:sp>
      <p:sp>
        <p:nvSpPr>
          <p:cNvPr id="104" name="Google Shape;104;p6"/>
          <p:cNvSpPr txBox="1"/>
          <p:nvPr/>
        </p:nvSpPr>
        <p:spPr>
          <a:xfrm>
            <a:off x="2708389" y="2021021"/>
            <a:ext cx="5828665" cy="5023485"/>
          </a:xfrm>
          <a:prstGeom prst="rect">
            <a:avLst/>
          </a:prstGeom>
          <a:noFill/>
          <a:ln>
            <a:noFill/>
          </a:ln>
        </p:spPr>
        <p:txBody>
          <a:bodyPr anchorCtr="0" anchor="t" bIns="0" lIns="0" spcFirstLastPara="1" rIns="0" wrap="square" tIns="0">
            <a:spAutoFit/>
          </a:bodyPr>
          <a:lstStyle/>
          <a:p>
            <a:pPr indent="0" lvl="0" marL="0" marR="61594" rtl="0" algn="ctr">
              <a:lnSpc>
                <a:spcPct val="115000"/>
              </a:lnSpc>
              <a:spcBef>
                <a:spcPts val="0"/>
              </a:spcBef>
              <a:spcAft>
                <a:spcPts val="0"/>
              </a:spcAft>
              <a:buNone/>
            </a:pPr>
            <a:r>
              <a:rPr lang="en-US" sz="2100">
                <a:latin typeface="Trebuchet MS"/>
                <a:ea typeface="Trebuchet MS"/>
                <a:cs typeface="Trebuchet MS"/>
                <a:sym typeface="Trebuchet MS"/>
              </a:rPr>
              <a:t>TITLE OF THE RESEARCH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30"/>
              </a:spcBef>
              <a:spcAft>
                <a:spcPts val="0"/>
              </a:spcAft>
              <a:buNone/>
            </a:pPr>
            <a:r>
              <a:t/>
            </a:r>
            <a:endParaRPr sz="23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Monica Dascalu, Mihail Stefan Teodorescu, Anca Plavitu, Lucian Milea, Eduard Franti,</a:t>
            </a:r>
            <a:endParaRPr sz="2400">
              <a:latin typeface="Trebuchet MS"/>
              <a:ea typeface="Trebuchet MS"/>
              <a:cs typeface="Trebuchet MS"/>
              <a:sym typeface="Trebuchet MS"/>
            </a:endParaRPr>
          </a:p>
          <a:p>
            <a:pPr indent="0" lvl="0" marL="0" rtl="0" algn="just">
              <a:lnSpc>
                <a:spcPct val="100000"/>
              </a:lnSpc>
              <a:spcBef>
                <a:spcPts val="420"/>
              </a:spcBef>
              <a:spcAft>
                <a:spcPts val="0"/>
              </a:spcAft>
              <a:buNone/>
            </a:pPr>
            <a:r>
              <a:rPr lang="en-US" sz="2400">
                <a:latin typeface="Trebuchet MS"/>
                <a:ea typeface="Trebuchet MS"/>
                <a:cs typeface="Trebuchet MS"/>
                <a:sym typeface="Trebuchet MS"/>
              </a:rPr>
              <a:t>Dan Coroama, Doina Moraru</a:t>
            </a:r>
            <a:endParaRPr sz="24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"Tele-operated robotic arm and hand with intuitive  control  and  haptic  feedback  - 2014"</a:t>
            </a:r>
            <a:endParaRPr sz="2400">
              <a:latin typeface="Trebuchet MS"/>
              <a:ea typeface="Trebuchet MS"/>
              <a:cs typeface="Trebuchet MS"/>
              <a:sym typeface="Trebuchet MS"/>
            </a:endParaRPr>
          </a:p>
        </p:txBody>
      </p:sp>
      <p:sp>
        <p:nvSpPr>
          <p:cNvPr id="105" name="Google Shape;105;p6"/>
          <p:cNvSpPr txBox="1"/>
          <p:nvPr/>
        </p:nvSpPr>
        <p:spPr>
          <a:xfrm>
            <a:off x="8958402" y="2021021"/>
            <a:ext cx="7828280" cy="5442585"/>
          </a:xfrm>
          <a:prstGeom prst="rect">
            <a:avLst/>
          </a:prstGeom>
          <a:noFill/>
          <a:ln>
            <a:noFill/>
          </a:ln>
        </p:spPr>
        <p:txBody>
          <a:bodyPr anchorCtr="0" anchor="t" bIns="0" lIns="0" spcFirstLastPara="1" rIns="0" wrap="square" tIns="0">
            <a:spAutoFit/>
          </a:bodyPr>
          <a:lstStyle/>
          <a:p>
            <a:pPr indent="0" lvl="0" marL="635" rtl="0" algn="ctr">
              <a:lnSpc>
                <a:spcPct val="115000"/>
              </a:lnSpc>
              <a:spcBef>
                <a:spcPts val="0"/>
              </a:spcBef>
              <a:spcAft>
                <a:spcPts val="0"/>
              </a:spcAft>
              <a:buNone/>
            </a:pPr>
            <a:r>
              <a:rPr lang="en-US" sz="2100">
                <a:latin typeface="Trebuchet MS"/>
                <a:ea typeface="Trebuchet MS"/>
                <a:cs typeface="Trebuchet MS"/>
                <a:sym typeface="Trebuchet MS"/>
              </a:rPr>
              <a:t>INFERENCE ABOUT THE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40"/>
              </a:spcBef>
              <a:spcAft>
                <a:spcPts val="0"/>
              </a:spcAft>
              <a:buNone/>
            </a:pPr>
            <a:r>
              <a:t/>
            </a:r>
            <a:endParaRPr sz="195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The paper presents a </a:t>
            </a:r>
            <a:r>
              <a:rPr b="1" lang="en-US" sz="2400">
                <a:latin typeface="Trebuchet MS"/>
                <a:ea typeface="Trebuchet MS"/>
                <a:cs typeface="Trebuchet MS"/>
                <a:sym typeface="Trebuchet MS"/>
              </a:rPr>
              <a:t>robotic arm having as an end effector  an  anthropomorphic  hand  </a:t>
            </a:r>
            <a:r>
              <a:rPr lang="en-US" sz="2400">
                <a:latin typeface="Trebuchet MS"/>
                <a:ea typeface="Trebuchet MS"/>
                <a:cs typeface="Trebuchet MS"/>
                <a:sym typeface="Trebuchet MS"/>
              </a:rPr>
              <a:t>and  its  control system. The robotic hand imitates the finger and joint movements of the human operator. The anthropomorphic hand sends pressure feedback from a pressure sensor array mounted at the robotic hand’s fingers and palm to the human operator wearing a Complex Interactive Control Glove that comprises haptic actuators.</a:t>
            </a:r>
            <a:endParaRPr sz="2400">
              <a:latin typeface="Trebuchet MS"/>
              <a:ea typeface="Trebuchet MS"/>
              <a:cs typeface="Trebuchet MS"/>
              <a:sym typeface="Trebuchet MS"/>
            </a:endParaRPr>
          </a:p>
        </p:txBody>
      </p:sp>
      <p:sp>
        <p:nvSpPr>
          <p:cNvPr id="106" name="Google Shape;106;p6"/>
          <p:cNvSpPr txBox="1"/>
          <p:nvPr>
            <p:ph type="title"/>
          </p:nvPr>
        </p:nvSpPr>
        <p:spPr>
          <a:xfrm>
            <a:off x="5849447" y="635827"/>
            <a:ext cx="6010910" cy="72771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600"/>
              <a:t>Literature survey</a:t>
            </a:r>
            <a:endParaRPr sz="4600"/>
          </a:p>
        </p:txBody>
      </p:sp>
      <p:pic>
        <p:nvPicPr>
          <p:cNvPr id="107" name="Google Shape;107;p6"/>
          <p:cNvPicPr preferRelativeResize="0"/>
          <p:nvPr/>
        </p:nvPicPr>
        <p:blipFill rotWithShape="1">
          <a:blip r:embed="rId5">
            <a:alphaModFix/>
          </a:blip>
          <a:srcRect b="0" l="0" r="0" t="0"/>
          <a:stretch/>
        </p:blipFill>
        <p:spPr>
          <a:xfrm>
            <a:off x="0" y="0"/>
            <a:ext cx="18288000"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p:nvPr/>
        </p:nvSpPr>
        <p:spPr>
          <a:xfrm>
            <a:off x="570187" y="576655"/>
            <a:ext cx="17148175" cy="9065895"/>
          </a:xfrm>
          <a:custGeom>
            <a:rect b="b" l="l" r="r" t="t"/>
            <a:pathLst>
              <a:path extrusionOk="0" h="9065895" w="17148175">
                <a:moveTo>
                  <a:pt x="0" y="0"/>
                </a:moveTo>
                <a:lnTo>
                  <a:pt x="17147625" y="0"/>
                </a:lnTo>
                <a:lnTo>
                  <a:pt x="17147625" y="9065418"/>
                </a:lnTo>
                <a:lnTo>
                  <a:pt x="0" y="9065418"/>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3" name="Google Shape;113;p7"/>
          <p:cNvSpPr txBox="1"/>
          <p:nvPr/>
        </p:nvSpPr>
        <p:spPr>
          <a:xfrm>
            <a:off x="1597205" y="2030546"/>
            <a:ext cx="595630" cy="598932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US" sz="2100">
                <a:latin typeface="Trebuchet MS"/>
                <a:ea typeface="Trebuchet MS"/>
                <a:cs typeface="Trebuchet MS"/>
                <a:sym typeface="Trebuchet MS"/>
              </a:rPr>
              <a:t>S.NO</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ctr">
              <a:lnSpc>
                <a:spcPct val="100000"/>
              </a:lnSpc>
              <a:spcBef>
                <a:spcPts val="1530"/>
              </a:spcBef>
              <a:spcAft>
                <a:spcPts val="0"/>
              </a:spcAft>
              <a:buNone/>
            </a:pPr>
            <a:r>
              <a:rPr lang="en-US" sz="2400">
                <a:latin typeface="Trebuchet MS"/>
                <a:ea typeface="Trebuchet MS"/>
                <a:cs typeface="Trebuchet MS"/>
                <a:sym typeface="Trebuchet MS"/>
              </a:rPr>
              <a:t>2.</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250">
              <a:latin typeface="Trebuchet MS"/>
              <a:ea typeface="Trebuchet MS"/>
              <a:cs typeface="Trebuchet MS"/>
              <a:sym typeface="Trebuchet MS"/>
            </a:endParaRPr>
          </a:p>
          <a:p>
            <a:pPr indent="0" lvl="0" marL="0" rtl="0" algn="ctr">
              <a:lnSpc>
                <a:spcPct val="100000"/>
              </a:lnSpc>
              <a:spcBef>
                <a:spcPts val="0"/>
              </a:spcBef>
              <a:spcAft>
                <a:spcPts val="0"/>
              </a:spcAft>
              <a:buNone/>
            </a:pPr>
            <a:r>
              <a:rPr lang="en-US" sz="2400">
                <a:latin typeface="Trebuchet MS"/>
                <a:ea typeface="Trebuchet MS"/>
                <a:cs typeface="Trebuchet MS"/>
                <a:sym typeface="Trebuchet MS"/>
              </a:rPr>
              <a:t>3.</a:t>
            </a:r>
            <a:endParaRPr sz="2400">
              <a:latin typeface="Trebuchet MS"/>
              <a:ea typeface="Trebuchet MS"/>
              <a:cs typeface="Trebuchet MS"/>
              <a:sym typeface="Trebuchet MS"/>
            </a:endParaRPr>
          </a:p>
        </p:txBody>
      </p:sp>
      <p:sp>
        <p:nvSpPr>
          <p:cNvPr id="114" name="Google Shape;114;p7"/>
          <p:cNvSpPr txBox="1"/>
          <p:nvPr/>
        </p:nvSpPr>
        <p:spPr>
          <a:xfrm>
            <a:off x="2708389" y="2030546"/>
            <a:ext cx="5827395" cy="6408420"/>
          </a:xfrm>
          <a:prstGeom prst="rect">
            <a:avLst/>
          </a:prstGeom>
          <a:noFill/>
          <a:ln>
            <a:noFill/>
          </a:ln>
        </p:spPr>
        <p:txBody>
          <a:bodyPr anchorCtr="0" anchor="t" bIns="0" lIns="0" spcFirstLastPara="1" rIns="0" wrap="square" tIns="0">
            <a:spAutoFit/>
          </a:bodyPr>
          <a:lstStyle/>
          <a:p>
            <a:pPr indent="0" lvl="0" marL="0" marR="60325" rtl="0" algn="ctr">
              <a:lnSpc>
                <a:spcPct val="115000"/>
              </a:lnSpc>
              <a:spcBef>
                <a:spcPts val="0"/>
              </a:spcBef>
              <a:spcAft>
                <a:spcPts val="0"/>
              </a:spcAft>
              <a:buNone/>
            </a:pPr>
            <a:r>
              <a:rPr lang="en-US" sz="2100">
                <a:latin typeface="Trebuchet MS"/>
                <a:ea typeface="Trebuchet MS"/>
                <a:cs typeface="Trebuchet MS"/>
                <a:sym typeface="Trebuchet MS"/>
              </a:rPr>
              <a:t>TITLE OF THE RESEARCH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25"/>
              </a:spcBef>
              <a:spcAft>
                <a:spcPts val="0"/>
              </a:spcAft>
              <a:buNone/>
            </a:pPr>
            <a:r>
              <a:t/>
            </a:r>
            <a:endParaRPr sz="2750">
              <a:latin typeface="Trebuchet MS"/>
              <a:ea typeface="Trebuchet MS"/>
              <a:cs typeface="Trebuchet MS"/>
              <a:sym typeface="Trebuchet MS"/>
            </a:endParaRPr>
          </a:p>
          <a:p>
            <a:pPr indent="100965" lvl="0" marL="0" rtl="0" algn="just">
              <a:lnSpc>
                <a:spcPct val="114599"/>
              </a:lnSpc>
              <a:spcBef>
                <a:spcPts val="0"/>
              </a:spcBef>
              <a:spcAft>
                <a:spcPts val="0"/>
              </a:spcAft>
              <a:buNone/>
            </a:pPr>
            <a:r>
              <a:rPr lang="en-US" sz="2400">
                <a:latin typeface="Trebuchet MS"/>
                <a:ea typeface="Trebuchet MS"/>
                <a:cs typeface="Trebuchet MS"/>
                <a:sym typeface="Trebuchet MS"/>
              </a:rPr>
              <a:t>Vipul J. Gohil , Dr. S D. Bhagwat , Amey P. Raut , Prateek R.</a:t>
            </a:r>
            <a:endParaRPr sz="24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"ROBOTICS ARM CONTROL USING HAPTIC TECHNOLOGY"- 2013</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just">
              <a:lnSpc>
                <a:spcPct val="114599"/>
              </a:lnSpc>
              <a:spcBef>
                <a:spcPts val="2330"/>
              </a:spcBef>
              <a:spcAft>
                <a:spcPts val="0"/>
              </a:spcAft>
              <a:buNone/>
            </a:pPr>
            <a:r>
              <a:rPr lang="en-US" sz="2400">
                <a:latin typeface="Trebuchet MS"/>
                <a:ea typeface="Trebuchet MS"/>
                <a:cs typeface="Trebuchet MS"/>
                <a:sym typeface="Trebuchet MS"/>
              </a:rPr>
              <a:t>Jin-Gang Jiang, Zhiyuan Huang, Biao Huo, Yongde  Zhang"Haptic  Glove  Development for Passive Control of a Robotic Arm" - 2016</a:t>
            </a:r>
            <a:endParaRPr sz="2400">
              <a:latin typeface="Trebuchet MS"/>
              <a:ea typeface="Trebuchet MS"/>
              <a:cs typeface="Trebuchet MS"/>
              <a:sym typeface="Trebuchet MS"/>
            </a:endParaRPr>
          </a:p>
        </p:txBody>
      </p:sp>
      <p:sp>
        <p:nvSpPr>
          <p:cNvPr id="115" name="Google Shape;115;p7"/>
          <p:cNvSpPr txBox="1"/>
          <p:nvPr/>
        </p:nvSpPr>
        <p:spPr>
          <a:xfrm>
            <a:off x="8958402" y="2030546"/>
            <a:ext cx="7827009" cy="6827520"/>
          </a:xfrm>
          <a:prstGeom prst="rect">
            <a:avLst/>
          </a:prstGeom>
          <a:noFill/>
          <a:ln>
            <a:noFill/>
          </a:ln>
        </p:spPr>
        <p:txBody>
          <a:bodyPr anchorCtr="0" anchor="t" bIns="0" lIns="0" spcFirstLastPara="1" rIns="0" wrap="square" tIns="0">
            <a:spAutoFit/>
          </a:bodyPr>
          <a:lstStyle/>
          <a:p>
            <a:pPr indent="0" lvl="0" marL="1905" rtl="0" algn="ctr">
              <a:lnSpc>
                <a:spcPct val="115000"/>
              </a:lnSpc>
              <a:spcBef>
                <a:spcPts val="0"/>
              </a:spcBef>
              <a:spcAft>
                <a:spcPts val="0"/>
              </a:spcAft>
              <a:buNone/>
            </a:pPr>
            <a:r>
              <a:rPr lang="en-US" sz="2100">
                <a:latin typeface="Trebuchet MS"/>
                <a:ea typeface="Trebuchet MS"/>
                <a:cs typeface="Trebuchet MS"/>
                <a:sym typeface="Trebuchet MS"/>
              </a:rPr>
              <a:t>INFERENCE ABOUT THE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35"/>
              </a:spcBef>
              <a:spcAft>
                <a:spcPts val="0"/>
              </a:spcAft>
              <a:buNone/>
            </a:pPr>
            <a:r>
              <a:t/>
            </a:r>
            <a:endParaRPr sz="24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The paper focuses on the design and implementation of a robotic arm and controlling it using a human arm by means of haptics technology . The basic idea is the </a:t>
            </a:r>
            <a:r>
              <a:rPr b="1" lang="en-US" sz="2400">
                <a:latin typeface="Trebuchet MS"/>
                <a:ea typeface="Trebuchet MS"/>
                <a:cs typeface="Trebuchet MS"/>
                <a:sym typeface="Trebuchet MS"/>
              </a:rPr>
              <a:t>sensors on the haptic device work as transducers </a:t>
            </a:r>
            <a:r>
              <a:rPr lang="en-US" sz="2400">
                <a:latin typeface="Trebuchet MS"/>
                <a:ea typeface="Trebuchet MS"/>
                <a:cs typeface="Trebuchet MS"/>
                <a:sym typeface="Trebuchet MS"/>
              </a:rPr>
              <a:t>and convert hand motions into electrical signals.</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just">
              <a:lnSpc>
                <a:spcPct val="114599"/>
              </a:lnSpc>
              <a:spcBef>
                <a:spcPts val="2395"/>
              </a:spcBef>
              <a:spcAft>
                <a:spcPts val="0"/>
              </a:spcAft>
              <a:buNone/>
            </a:pPr>
            <a:r>
              <a:rPr lang="en-US" sz="2400">
                <a:latin typeface="Trebuchet MS"/>
                <a:ea typeface="Trebuchet MS"/>
                <a:cs typeface="Trebuchet MS"/>
                <a:sym typeface="Trebuchet MS"/>
              </a:rPr>
              <a:t>This paper focuses on the implementation of robots with haptic gloves for passive control of robots in places where the human presence is difficult, risky or even impossible. Thus, the robot manipulators have been mainly used in </a:t>
            </a:r>
            <a:r>
              <a:rPr b="1" lang="en-US" sz="2400">
                <a:latin typeface="Trebuchet MS"/>
                <a:ea typeface="Trebuchet MS"/>
                <a:cs typeface="Trebuchet MS"/>
                <a:sym typeface="Trebuchet MS"/>
              </a:rPr>
              <a:t>hazardous environments and repetitive operations.</a:t>
            </a:r>
            <a:endParaRPr sz="2400">
              <a:latin typeface="Trebuchet MS"/>
              <a:ea typeface="Trebuchet MS"/>
              <a:cs typeface="Trebuchet MS"/>
              <a:sym typeface="Trebuchet MS"/>
            </a:endParaRPr>
          </a:p>
        </p:txBody>
      </p:sp>
      <p:sp>
        <p:nvSpPr>
          <p:cNvPr id="116" name="Google Shape;116;p7"/>
          <p:cNvSpPr txBox="1"/>
          <p:nvPr>
            <p:ph type="title"/>
          </p:nvPr>
        </p:nvSpPr>
        <p:spPr>
          <a:xfrm>
            <a:off x="5849447" y="635828"/>
            <a:ext cx="6010910" cy="72771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600"/>
              <a:t>Literature survey</a:t>
            </a:r>
            <a:endParaRPr sz="4600"/>
          </a:p>
        </p:txBody>
      </p:sp>
      <p:pic>
        <p:nvPicPr>
          <p:cNvPr id="117" name="Google Shape;117;p7"/>
          <p:cNvPicPr preferRelativeResize="0"/>
          <p:nvPr/>
        </p:nvPicPr>
        <p:blipFill rotWithShape="1">
          <a:blip r:embed="rId3">
            <a:alphaModFix/>
          </a:blip>
          <a:srcRect b="0" l="0" r="0" t="0"/>
          <a:stretch/>
        </p:blipFill>
        <p:spPr>
          <a:xfrm>
            <a:off x="0" y="0"/>
            <a:ext cx="18288000" cy="102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3" name="Google Shape;123;p8"/>
          <p:cNvSpPr txBox="1"/>
          <p:nvPr/>
        </p:nvSpPr>
        <p:spPr>
          <a:xfrm>
            <a:off x="1475630" y="1784977"/>
            <a:ext cx="595630" cy="601345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US" sz="2100">
                <a:latin typeface="Trebuchet MS"/>
                <a:ea typeface="Trebuchet MS"/>
                <a:cs typeface="Trebuchet MS"/>
                <a:sym typeface="Trebuchet MS"/>
              </a:rPr>
              <a:t>S.NO</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10"/>
              </a:spcBef>
              <a:spcAft>
                <a:spcPts val="0"/>
              </a:spcAft>
              <a:buNone/>
            </a:pPr>
            <a:r>
              <a:t/>
            </a:r>
            <a:endParaRPr sz="3550">
              <a:latin typeface="Trebuchet MS"/>
              <a:ea typeface="Trebuchet MS"/>
              <a:cs typeface="Trebuchet MS"/>
              <a:sym typeface="Trebuchet MS"/>
            </a:endParaRPr>
          </a:p>
          <a:p>
            <a:pPr indent="0" lvl="0" marL="0" rtl="0" algn="ctr">
              <a:lnSpc>
                <a:spcPct val="100000"/>
              </a:lnSpc>
              <a:spcBef>
                <a:spcPts val="0"/>
              </a:spcBef>
              <a:spcAft>
                <a:spcPts val="0"/>
              </a:spcAft>
              <a:buNone/>
            </a:pPr>
            <a:r>
              <a:rPr lang="en-US" sz="2400">
                <a:latin typeface="Trebuchet MS"/>
                <a:ea typeface="Trebuchet MS"/>
                <a:cs typeface="Trebuchet MS"/>
                <a:sym typeface="Trebuchet MS"/>
              </a:rPr>
              <a:t>4.</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25"/>
              </a:spcBef>
              <a:spcAft>
                <a:spcPts val="0"/>
              </a:spcAft>
              <a:buNone/>
            </a:pPr>
            <a:r>
              <a:t/>
            </a:r>
            <a:endParaRPr sz="2650">
              <a:latin typeface="Trebuchet MS"/>
              <a:ea typeface="Trebuchet MS"/>
              <a:cs typeface="Trebuchet MS"/>
              <a:sym typeface="Trebuchet MS"/>
            </a:endParaRPr>
          </a:p>
          <a:p>
            <a:pPr indent="0" lvl="0" marL="0" rtl="0" algn="ctr">
              <a:lnSpc>
                <a:spcPct val="100000"/>
              </a:lnSpc>
              <a:spcBef>
                <a:spcPts val="5"/>
              </a:spcBef>
              <a:spcAft>
                <a:spcPts val="0"/>
              </a:spcAft>
              <a:buNone/>
            </a:pPr>
            <a:r>
              <a:rPr lang="en-US" sz="2400">
                <a:latin typeface="Trebuchet MS"/>
                <a:ea typeface="Trebuchet MS"/>
                <a:cs typeface="Trebuchet MS"/>
                <a:sym typeface="Trebuchet MS"/>
              </a:rPr>
              <a:t>5.</a:t>
            </a:r>
            <a:endParaRPr sz="2400">
              <a:latin typeface="Trebuchet MS"/>
              <a:ea typeface="Trebuchet MS"/>
              <a:cs typeface="Trebuchet MS"/>
              <a:sym typeface="Trebuchet MS"/>
            </a:endParaRPr>
          </a:p>
        </p:txBody>
      </p:sp>
      <p:sp>
        <p:nvSpPr>
          <p:cNvPr id="124" name="Google Shape;124;p8"/>
          <p:cNvSpPr txBox="1"/>
          <p:nvPr/>
        </p:nvSpPr>
        <p:spPr>
          <a:xfrm>
            <a:off x="2708389" y="1784977"/>
            <a:ext cx="5829935" cy="6432550"/>
          </a:xfrm>
          <a:prstGeom prst="rect">
            <a:avLst/>
          </a:prstGeom>
          <a:noFill/>
          <a:ln>
            <a:noFill/>
          </a:ln>
        </p:spPr>
        <p:txBody>
          <a:bodyPr anchorCtr="0" anchor="t" bIns="0" lIns="0" spcFirstLastPara="1" rIns="0" wrap="square" tIns="0">
            <a:spAutoFit/>
          </a:bodyPr>
          <a:lstStyle/>
          <a:p>
            <a:pPr indent="0" lvl="0" marL="0" marR="62864" rtl="0" algn="ctr">
              <a:lnSpc>
                <a:spcPct val="115000"/>
              </a:lnSpc>
              <a:spcBef>
                <a:spcPts val="0"/>
              </a:spcBef>
              <a:spcAft>
                <a:spcPts val="0"/>
              </a:spcAft>
              <a:buNone/>
            </a:pPr>
            <a:r>
              <a:rPr lang="en-US" sz="2100">
                <a:latin typeface="Trebuchet MS"/>
                <a:ea typeface="Trebuchet MS"/>
                <a:cs typeface="Trebuchet MS"/>
                <a:sym typeface="Trebuchet MS"/>
              </a:rPr>
              <a:t>TITLE OF THE RESEARCH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50"/>
              </a:spcBef>
              <a:spcAft>
                <a:spcPts val="0"/>
              </a:spcAft>
              <a:buNone/>
            </a:pPr>
            <a:r>
              <a:t/>
            </a:r>
            <a:endParaRPr sz="3550">
              <a:latin typeface="Trebuchet MS"/>
              <a:ea typeface="Trebuchet MS"/>
              <a:cs typeface="Trebuchet MS"/>
              <a:sym typeface="Trebuchet MS"/>
            </a:endParaRPr>
          </a:p>
          <a:p>
            <a:pPr indent="91440" lvl="0" marL="0" rtl="0" algn="just">
              <a:lnSpc>
                <a:spcPct val="114599"/>
              </a:lnSpc>
              <a:spcBef>
                <a:spcPts val="0"/>
              </a:spcBef>
              <a:spcAft>
                <a:spcPts val="0"/>
              </a:spcAft>
              <a:buNone/>
            </a:pPr>
            <a:r>
              <a:rPr lang="en-US" sz="2400">
                <a:latin typeface="Trebuchet MS"/>
                <a:ea typeface="Trebuchet MS"/>
                <a:cs typeface="Trebuchet MS"/>
                <a:sym typeface="Trebuchet MS"/>
              </a:rPr>
              <a:t>A. Rama Krishna, G. Sowmya Bala, A.S.C.S. Sastry, B. Bhanu Prakas      Sarma, Gokul Sai Alla.</a:t>
            </a:r>
            <a:endParaRPr sz="24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"Design And Implementation Of A Robotic Arm Based On Haptic Technology" - 2012.</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15"/>
              </a:spcBef>
              <a:spcAft>
                <a:spcPts val="0"/>
              </a:spcAft>
              <a:buNone/>
            </a:pPr>
            <a:r>
              <a:t/>
            </a:r>
            <a:endParaRPr sz="395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Sungman Park, Yeongtae Jung and Joonbum Bae,"A  Tele-operation  Interface  with  a Motion Capture System and a Haptic Glove"</a:t>
            </a:r>
            <a:endParaRPr sz="2400">
              <a:latin typeface="Trebuchet MS"/>
              <a:ea typeface="Trebuchet MS"/>
              <a:cs typeface="Trebuchet MS"/>
              <a:sym typeface="Trebuchet MS"/>
            </a:endParaRPr>
          </a:p>
          <a:p>
            <a:pPr indent="0" lvl="0" marL="0" rtl="0" algn="just">
              <a:lnSpc>
                <a:spcPct val="100000"/>
              </a:lnSpc>
              <a:spcBef>
                <a:spcPts val="420"/>
              </a:spcBef>
              <a:spcAft>
                <a:spcPts val="0"/>
              </a:spcAft>
              <a:buNone/>
            </a:pPr>
            <a:r>
              <a:rPr lang="en-US" sz="2400">
                <a:latin typeface="Trebuchet MS"/>
                <a:ea typeface="Trebuchet MS"/>
                <a:cs typeface="Trebuchet MS"/>
                <a:sym typeface="Trebuchet MS"/>
              </a:rPr>
              <a:t>- 2016</a:t>
            </a:r>
            <a:endParaRPr sz="2400">
              <a:latin typeface="Trebuchet MS"/>
              <a:ea typeface="Trebuchet MS"/>
              <a:cs typeface="Trebuchet MS"/>
              <a:sym typeface="Trebuchet MS"/>
            </a:endParaRPr>
          </a:p>
        </p:txBody>
      </p:sp>
      <p:sp>
        <p:nvSpPr>
          <p:cNvPr id="125" name="Google Shape;125;p8"/>
          <p:cNvSpPr txBox="1"/>
          <p:nvPr/>
        </p:nvSpPr>
        <p:spPr>
          <a:xfrm>
            <a:off x="8958402" y="1784977"/>
            <a:ext cx="8071484" cy="6851650"/>
          </a:xfrm>
          <a:prstGeom prst="rect">
            <a:avLst/>
          </a:prstGeom>
          <a:noFill/>
          <a:ln>
            <a:noFill/>
          </a:ln>
        </p:spPr>
        <p:txBody>
          <a:bodyPr anchorCtr="0" anchor="t" bIns="0" lIns="0" spcFirstLastPara="1" rIns="0" wrap="square" tIns="0">
            <a:spAutoFit/>
          </a:bodyPr>
          <a:lstStyle/>
          <a:p>
            <a:pPr indent="0" lvl="0" marL="635" rtl="0" algn="ctr">
              <a:lnSpc>
                <a:spcPct val="115000"/>
              </a:lnSpc>
              <a:spcBef>
                <a:spcPts val="0"/>
              </a:spcBef>
              <a:spcAft>
                <a:spcPts val="0"/>
              </a:spcAft>
              <a:buNone/>
            </a:pPr>
            <a:r>
              <a:rPr lang="en-US" sz="2100">
                <a:latin typeface="Trebuchet MS"/>
                <a:ea typeface="Trebuchet MS"/>
                <a:cs typeface="Trebuchet MS"/>
                <a:sym typeface="Trebuchet MS"/>
              </a:rPr>
              <a:t>INFERENCE ABOUT THE PAPER</a:t>
            </a:r>
            <a:endParaRPr sz="21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a:p>
            <a:pPr indent="0" lvl="0" marL="0" rtl="0" algn="l">
              <a:lnSpc>
                <a:spcPct val="100000"/>
              </a:lnSpc>
              <a:spcBef>
                <a:spcPts val="15"/>
              </a:spcBef>
              <a:spcAft>
                <a:spcPts val="0"/>
              </a:spcAft>
              <a:buNone/>
            </a:pPr>
            <a:r>
              <a:t/>
            </a:r>
            <a:endParaRPr sz="25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The paper focuses on the </a:t>
            </a:r>
            <a:r>
              <a:rPr b="1" lang="en-US" sz="2400">
                <a:latin typeface="Trebuchet MS"/>
                <a:ea typeface="Trebuchet MS"/>
                <a:cs typeface="Trebuchet MS"/>
                <a:sym typeface="Trebuchet MS"/>
              </a:rPr>
              <a:t>basics of haptics and robotics </a:t>
            </a:r>
            <a:r>
              <a:rPr lang="en-US" sz="2400">
                <a:latin typeface="Trebuchet MS"/>
                <a:ea typeface="Trebuchet MS"/>
                <a:cs typeface="Trebuchet MS"/>
                <a:sym typeface="Trebuchet MS"/>
              </a:rPr>
              <a:t>and exposes why it is essential to have a haptic component along with a visual feedback.</a:t>
            </a:r>
            <a:endParaRPr sz="2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900">
              <a:latin typeface="Trebuchet MS"/>
              <a:ea typeface="Trebuchet MS"/>
              <a:cs typeface="Trebuchet MS"/>
              <a:sym typeface="Trebuchet MS"/>
            </a:endParaRPr>
          </a:p>
          <a:p>
            <a:pPr indent="0" lvl="0" marL="0" rtl="0" algn="l">
              <a:lnSpc>
                <a:spcPct val="100000"/>
              </a:lnSpc>
              <a:spcBef>
                <a:spcPts val="30"/>
              </a:spcBef>
              <a:spcAft>
                <a:spcPts val="0"/>
              </a:spcAft>
              <a:buNone/>
            </a:pPr>
            <a:r>
              <a:t/>
            </a:r>
            <a:endParaRPr sz="24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2400">
                <a:latin typeface="Trebuchet MS"/>
                <a:ea typeface="Trebuchet MS"/>
                <a:cs typeface="Trebuchet MS"/>
                <a:sym typeface="Trebuchet MS"/>
              </a:rPr>
              <a:t>This paper delves deeper into the interfacing the robotic arm with the glove and into haptic control. The robot hand is controlled by the measured finger joint angles from the haptic glove, which also </a:t>
            </a:r>
            <a:r>
              <a:rPr b="1" lang="en-US" sz="2400">
                <a:latin typeface="Trebuchet MS"/>
                <a:ea typeface="Trebuchet MS"/>
                <a:cs typeface="Trebuchet MS"/>
                <a:sym typeface="Trebuchet MS"/>
              </a:rPr>
              <a:t>delivers vibration to the fingers </a:t>
            </a:r>
            <a:r>
              <a:rPr lang="en-US" sz="2400">
                <a:latin typeface="Trebuchet MS"/>
                <a:ea typeface="Trebuchet MS"/>
                <a:cs typeface="Trebuchet MS"/>
                <a:sym typeface="Trebuchet MS"/>
              </a:rPr>
              <a:t>according to the grasp force of the robot hand.</a:t>
            </a:r>
            <a:endParaRPr sz="2400">
              <a:latin typeface="Trebuchet MS"/>
              <a:ea typeface="Trebuchet MS"/>
              <a:cs typeface="Trebuchet MS"/>
              <a:sym typeface="Trebuchet MS"/>
            </a:endParaRPr>
          </a:p>
        </p:txBody>
      </p:sp>
      <p:sp>
        <p:nvSpPr>
          <p:cNvPr id="126" name="Google Shape;126;p8"/>
          <p:cNvSpPr txBox="1"/>
          <p:nvPr>
            <p:ph type="title"/>
          </p:nvPr>
        </p:nvSpPr>
        <p:spPr>
          <a:xfrm>
            <a:off x="5849447" y="534711"/>
            <a:ext cx="6010910" cy="72771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600"/>
              <a:t>Literature survey</a:t>
            </a:r>
            <a:endParaRPr sz="4600"/>
          </a:p>
        </p:txBody>
      </p:sp>
      <p:pic>
        <p:nvPicPr>
          <p:cNvPr id="127" name="Google Shape;127;p8"/>
          <p:cNvPicPr preferRelativeResize="0"/>
          <p:nvPr/>
        </p:nvPicPr>
        <p:blipFill rotWithShape="1">
          <a:blip r:embed="rId3">
            <a:alphaModFix/>
          </a:blip>
          <a:srcRect b="0" l="0" r="0" t="0"/>
          <a:stretch/>
        </p:blipFill>
        <p:spPr>
          <a:xfrm>
            <a:off x="0" y="0"/>
            <a:ext cx="18211800" cy="102441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11"/>
          <p:cNvGrpSpPr/>
          <p:nvPr/>
        </p:nvGrpSpPr>
        <p:grpSpPr>
          <a:xfrm>
            <a:off x="0" y="413160"/>
            <a:ext cx="17917839" cy="9553403"/>
            <a:chOff x="0" y="413160"/>
            <a:chExt cx="17917839" cy="9553403"/>
          </a:xfrm>
        </p:grpSpPr>
        <p:pic>
          <p:nvPicPr>
            <p:cNvPr id="133" name="Google Shape;133;p11"/>
            <p:cNvPicPr preferRelativeResize="0"/>
            <p:nvPr/>
          </p:nvPicPr>
          <p:blipFill rotWithShape="1">
            <a:blip r:embed="rId3">
              <a:alphaModFix/>
            </a:blip>
            <a:srcRect b="0" l="0" r="0" t="0"/>
            <a:stretch/>
          </p:blipFill>
          <p:spPr>
            <a:xfrm>
              <a:off x="0" y="6747868"/>
              <a:ext cx="4710281" cy="3218695"/>
            </a:xfrm>
            <a:prstGeom prst="rect">
              <a:avLst/>
            </a:prstGeom>
            <a:noFill/>
            <a:ln>
              <a:noFill/>
            </a:ln>
          </p:spPr>
        </p:pic>
        <p:sp>
          <p:nvSpPr>
            <p:cNvPr id="134" name="Google Shape;134;p11"/>
            <p:cNvSpPr/>
            <p:nvPr/>
          </p:nvSpPr>
          <p:spPr>
            <a:xfrm>
              <a:off x="365169" y="413160"/>
              <a:ext cx="17552670" cy="9451340"/>
            </a:xfrm>
            <a:custGeom>
              <a:rect b="b" l="l" r="r" t="t"/>
              <a:pathLst>
                <a:path extrusionOk="0" h="9451340" w="17552670">
                  <a:moveTo>
                    <a:pt x="17552192" y="9451180"/>
                  </a:moveTo>
                  <a:lnTo>
                    <a:pt x="0" y="9451180"/>
                  </a:lnTo>
                  <a:lnTo>
                    <a:pt x="0" y="0"/>
                  </a:lnTo>
                  <a:lnTo>
                    <a:pt x="17552192" y="0"/>
                  </a:lnTo>
                  <a:lnTo>
                    <a:pt x="17552192" y="9451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5" name="Google Shape;135;p11"/>
            <p:cNvSpPr/>
            <p:nvPr/>
          </p:nvSpPr>
          <p:spPr>
            <a:xfrm>
              <a:off x="570187" y="576653"/>
              <a:ext cx="17148175" cy="9065895"/>
            </a:xfrm>
            <a:custGeom>
              <a:rect b="b" l="l" r="r" t="t"/>
              <a:pathLst>
                <a:path extrusionOk="0" h="9065895" w="17148175">
                  <a:moveTo>
                    <a:pt x="0" y="9065418"/>
                  </a:moveTo>
                  <a:lnTo>
                    <a:pt x="0" y="0"/>
                  </a:lnTo>
                  <a:lnTo>
                    <a:pt x="17147625" y="0"/>
                  </a:lnTo>
                  <a:lnTo>
                    <a:pt x="17147625" y="9065418"/>
                  </a:lnTo>
                  <a:lnTo>
                    <a:pt x="0" y="906541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36" name="Google Shape;136;p11"/>
            <p:cNvPicPr preferRelativeResize="0"/>
            <p:nvPr/>
          </p:nvPicPr>
          <p:blipFill rotWithShape="1">
            <a:blip r:embed="rId4">
              <a:alphaModFix/>
            </a:blip>
            <a:srcRect b="0" l="0" r="0" t="0"/>
            <a:stretch/>
          </p:blipFill>
          <p:spPr>
            <a:xfrm>
              <a:off x="920687" y="1270323"/>
              <a:ext cx="6115049" cy="7839074"/>
            </a:xfrm>
            <a:prstGeom prst="rect">
              <a:avLst/>
            </a:prstGeom>
            <a:noFill/>
            <a:ln>
              <a:noFill/>
            </a:ln>
          </p:spPr>
        </p:pic>
      </p:grpSp>
      <p:sp>
        <p:nvSpPr>
          <p:cNvPr id="137" name="Google Shape;137;p11"/>
          <p:cNvSpPr txBox="1"/>
          <p:nvPr>
            <p:ph idx="4294967295" type="title"/>
          </p:nvPr>
        </p:nvSpPr>
        <p:spPr>
          <a:xfrm>
            <a:off x="2315450" y="670050"/>
            <a:ext cx="33255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FLOW CHART</a:t>
            </a:r>
            <a:endParaRPr b="1" sz="3600">
              <a:latin typeface="Montserrat"/>
              <a:ea typeface="Montserrat"/>
              <a:cs typeface="Montserrat"/>
              <a:sym typeface="Montserrat"/>
            </a:endParaRPr>
          </a:p>
        </p:txBody>
      </p:sp>
      <p:pic>
        <p:nvPicPr>
          <p:cNvPr id="138" name="Google Shape;138;p11"/>
          <p:cNvPicPr preferRelativeResize="0"/>
          <p:nvPr/>
        </p:nvPicPr>
        <p:blipFill rotWithShape="1">
          <a:blip r:embed="rId5">
            <a:alphaModFix/>
          </a:blip>
          <a:srcRect b="0" l="0" r="0" t="0"/>
          <a:stretch/>
        </p:blipFill>
        <p:spPr>
          <a:xfrm>
            <a:off x="7463727" y="1674814"/>
            <a:ext cx="10062751" cy="6625625"/>
          </a:xfrm>
          <a:prstGeom prst="rect">
            <a:avLst/>
          </a:prstGeom>
          <a:noFill/>
          <a:ln>
            <a:noFill/>
          </a:ln>
        </p:spPr>
      </p:pic>
      <p:sp>
        <p:nvSpPr>
          <p:cNvPr id="139" name="Google Shape;139;p11"/>
          <p:cNvSpPr txBox="1"/>
          <p:nvPr>
            <p:ph idx="4294967295" type="title"/>
          </p:nvPr>
        </p:nvSpPr>
        <p:spPr>
          <a:xfrm>
            <a:off x="10393450" y="670050"/>
            <a:ext cx="42033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600">
                <a:latin typeface="Montserrat"/>
                <a:ea typeface="Montserrat"/>
                <a:cs typeface="Montserrat"/>
                <a:sym typeface="Montserrat"/>
              </a:rPr>
              <a:t>BLOCK DIAGRAM</a:t>
            </a:r>
            <a:endParaRPr b="1" sz="3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2023-04-12T15:48:56Z</dcterms:created>
  <dc:creator>srivatsan_s_2019_mct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2023-04-12T00:00:00Z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2023-04-12T00:00:00Z</vt:filetime>
  </property>
</Properties>
</file>